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4" r:id="rId23"/>
    <p:sldId id="280" r:id="rId24"/>
    <p:sldId id="279" r:id="rId25"/>
    <p:sldId id="281" r:id="rId26"/>
    <p:sldId id="282" r:id="rId27"/>
    <p:sldId id="283" r:id="rId28"/>
    <p:sldId id="28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371262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77813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12651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396869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156795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F0ED3C3-78FB-48F9-B1AB-8BA5F96D3C31}" type="datetimeFigureOut">
              <a:rPr lang="tr-TR" smtClean="0"/>
              <a:t>14.11.2017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413091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F0ED3C3-78FB-48F9-B1AB-8BA5F96D3C31}" type="datetimeFigureOut">
              <a:rPr lang="tr-TR" smtClean="0"/>
              <a:t>14.11.2017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420822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F0ED3C3-78FB-48F9-B1AB-8BA5F96D3C31}" type="datetimeFigureOut">
              <a:rPr lang="tr-TR" smtClean="0"/>
              <a:t>14.11.2017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7386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0ED3C3-78FB-48F9-B1AB-8BA5F96D3C31}" type="datetimeFigureOut">
              <a:rPr lang="tr-TR" smtClean="0"/>
              <a:t>14.11.2017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20233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F0ED3C3-78FB-48F9-B1AB-8BA5F96D3C31}" type="datetimeFigureOut">
              <a:rPr lang="tr-TR" smtClean="0"/>
              <a:t>14.11.2017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407539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F0ED3C3-78FB-48F9-B1AB-8BA5F96D3C31}" type="datetimeFigureOut">
              <a:rPr lang="tr-TR" smtClean="0"/>
              <a:t>14.11.2017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114800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ED3C3-78FB-48F9-B1AB-8BA5F96D3C31}" type="datetimeFigureOut">
              <a:rPr lang="tr-TR" smtClean="0"/>
              <a:t>14.11.2017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BE189-EB5C-42D2-9FD2-7E0B17085420}" type="slidenum">
              <a:rPr lang="tr-TR" smtClean="0"/>
              <a:t>‹#›</a:t>
            </a:fld>
            <a:endParaRPr lang="tr-TR"/>
          </a:p>
        </p:txBody>
      </p:sp>
    </p:spTree>
    <p:extLst>
      <p:ext uri="{BB962C8B-B14F-4D97-AF65-F5344CB8AC3E}">
        <p14:creationId xmlns:p14="http://schemas.microsoft.com/office/powerpoint/2010/main" val="159656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Sosyal Psikoloji</a:t>
            </a:r>
            <a:endParaRPr lang="tr-TR" dirty="0"/>
          </a:p>
        </p:txBody>
      </p:sp>
      <p:sp>
        <p:nvSpPr>
          <p:cNvPr id="3" name="Alt Başlık 2"/>
          <p:cNvSpPr>
            <a:spLocks noGrp="1"/>
          </p:cNvSpPr>
          <p:nvPr>
            <p:ph type="subTitle" idx="1"/>
          </p:nvPr>
        </p:nvSpPr>
        <p:spPr/>
        <p:txBody>
          <a:bodyPr/>
          <a:lstStyle/>
          <a:p>
            <a:r>
              <a:rPr lang="tr-TR" dirty="0" smtClean="0"/>
              <a:t>Prof. Dr. Hüner Şencan</a:t>
            </a:r>
          </a:p>
          <a:p>
            <a:r>
              <a:rPr lang="tr-TR" dirty="0" smtClean="0"/>
              <a:t>İstanbul Ticaret Üniversitesi  </a:t>
            </a:r>
            <a:endParaRPr lang="tr-TR" dirty="0"/>
          </a:p>
        </p:txBody>
      </p:sp>
    </p:spTree>
    <p:extLst>
      <p:ext uri="{BB962C8B-B14F-4D97-AF65-F5344CB8AC3E}">
        <p14:creationId xmlns:p14="http://schemas.microsoft.com/office/powerpoint/2010/main" val="3417889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Motivasyon-Motivasyonsuzluk-2</a:t>
            </a:r>
            <a:endParaRPr lang="tr-TR" dirty="0"/>
          </a:p>
        </p:txBody>
      </p:sp>
      <p:sp>
        <p:nvSpPr>
          <p:cNvPr id="3" name="İçerik Yer Tutucusu 2"/>
          <p:cNvSpPr>
            <a:spLocks noGrp="1"/>
          </p:cNvSpPr>
          <p:nvPr>
            <p:ph idx="1"/>
          </p:nvPr>
        </p:nvSpPr>
        <p:spPr/>
        <p:txBody>
          <a:bodyPr>
            <a:normAutofit fontScale="92500"/>
          </a:bodyPr>
          <a:lstStyle/>
          <a:p>
            <a:r>
              <a:rPr lang="tr-TR" dirty="0" smtClean="0"/>
              <a:t>Motivasyonu ne etkiler</a:t>
            </a:r>
          </a:p>
          <a:p>
            <a:pPr lvl="1"/>
            <a:r>
              <a:rPr lang="tr-TR" dirty="0" smtClean="0">
                <a:solidFill>
                  <a:srgbClr val="C00000"/>
                </a:solidFill>
              </a:rPr>
              <a:t>Çevresel şartlar </a:t>
            </a:r>
            <a:r>
              <a:rPr lang="tr-TR" dirty="0" smtClean="0"/>
              <a:t>(hizmet edilen müşterilerin, toplumun, insanların özellikleri, müşterilerin hizmet kalitesini algılama biçimi)</a:t>
            </a:r>
          </a:p>
          <a:p>
            <a:pPr lvl="1"/>
            <a:r>
              <a:rPr lang="tr-TR" dirty="0" smtClean="0">
                <a:solidFill>
                  <a:srgbClr val="C00000"/>
                </a:solidFill>
              </a:rPr>
              <a:t>Örgütsel şartlar</a:t>
            </a:r>
            <a:r>
              <a:rPr lang="tr-TR" dirty="0" smtClean="0"/>
              <a:t> (çalışma ortamı, işletmenin yetiştirme ve geliştirme eğitimleri vermesi, ücret ve maaşlar, yönetim uygulamaları, çalışma arkadaşları)</a:t>
            </a:r>
          </a:p>
          <a:p>
            <a:pPr lvl="1"/>
            <a:r>
              <a:rPr lang="tr-TR" dirty="0" smtClean="0">
                <a:solidFill>
                  <a:srgbClr val="C00000"/>
                </a:solidFill>
              </a:rPr>
              <a:t>Kişisel şartlar </a:t>
            </a:r>
            <a:r>
              <a:rPr lang="tr-TR" dirty="0" smtClean="0"/>
              <a:t>(Öz motivasyon, başarı güdüsünün yüksek olması, hırslı olma, yükselme güdüsü, kendini kanıtlama güdüsü, rekabette başarılı olma). </a:t>
            </a:r>
            <a:endParaRPr lang="tr-TR" dirty="0"/>
          </a:p>
        </p:txBody>
      </p:sp>
    </p:spTree>
    <p:extLst>
      <p:ext uri="{BB962C8B-B14F-4D97-AF65-F5344CB8AC3E}">
        <p14:creationId xmlns:p14="http://schemas.microsoft.com/office/powerpoint/2010/main" val="382630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mtClean="0"/>
              <a:t>İçsel Motivasyon-Dışsal Motivasyon-3</a:t>
            </a:r>
            <a:endParaRPr lang="tr-TR" dirty="0"/>
          </a:p>
        </p:txBody>
      </p:sp>
      <p:sp>
        <p:nvSpPr>
          <p:cNvPr id="5" name="İçerik Yer Tutucusu 4"/>
          <p:cNvSpPr>
            <a:spLocks noGrp="1"/>
          </p:cNvSpPr>
          <p:nvPr>
            <p:ph idx="1"/>
          </p:nvPr>
        </p:nvSpPr>
        <p:spPr/>
        <p:txBody>
          <a:bodyPr/>
          <a:lstStyle/>
          <a:p>
            <a:r>
              <a:rPr lang="tr-TR" dirty="0"/>
              <a:t>İçsel </a:t>
            </a:r>
            <a:r>
              <a:rPr lang="tr-TR" dirty="0" smtClean="0"/>
              <a:t>Motivasyon</a:t>
            </a:r>
          </a:p>
          <a:p>
            <a:pPr lvl="1"/>
            <a:r>
              <a:rPr lang="tr-TR" dirty="0" smtClean="0"/>
              <a:t>Bilgi, yetenek, beceriler ve değerler motivasyonu arttırır, öğrenme motivasyonu arttırır</a:t>
            </a:r>
          </a:p>
          <a:p>
            <a:r>
              <a:rPr lang="tr-TR" dirty="0" smtClean="0"/>
              <a:t>Dışsal motivasyon</a:t>
            </a:r>
          </a:p>
          <a:p>
            <a:pPr lvl="1"/>
            <a:r>
              <a:rPr lang="tr-TR" dirty="0"/>
              <a:t>T</a:t>
            </a:r>
            <a:r>
              <a:rPr lang="tr-TR" dirty="0" smtClean="0"/>
              <a:t>eşvik etme uygulamaları, cesaretlendirme, ödül verme uygulamaları, övme veya takdir etme motivasyonu arttırır, örgütsel ortamın iyi olması, yönetim uygulamalarının iyi olması motivasyonu arttırır</a:t>
            </a:r>
            <a:endParaRPr lang="tr-TR" dirty="0"/>
          </a:p>
        </p:txBody>
      </p:sp>
    </p:spTree>
    <p:extLst>
      <p:ext uri="{BB962C8B-B14F-4D97-AF65-F5344CB8AC3E}">
        <p14:creationId xmlns:p14="http://schemas.microsoft.com/office/powerpoint/2010/main" val="166451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 Süreci</a:t>
            </a:r>
            <a:endParaRPr lang="tr-TR" dirty="0"/>
          </a:p>
        </p:txBody>
      </p:sp>
      <p:sp>
        <p:nvSpPr>
          <p:cNvPr id="3" name="İçerik Yer Tutucusu 2"/>
          <p:cNvSpPr>
            <a:spLocks noGrp="1"/>
          </p:cNvSpPr>
          <p:nvPr>
            <p:ph idx="1"/>
          </p:nvPr>
        </p:nvSpPr>
        <p:spPr/>
        <p:txBody>
          <a:bodyPr>
            <a:normAutofit lnSpcReduction="10000"/>
          </a:bodyPr>
          <a:lstStyle/>
          <a:p>
            <a:r>
              <a:rPr lang="tr-TR" dirty="0" smtClean="0"/>
              <a:t>Çalışanlar ne düşünüyorlar</a:t>
            </a:r>
          </a:p>
          <a:p>
            <a:r>
              <a:rPr lang="tr-TR" dirty="0" smtClean="0"/>
              <a:t>Çalışanlar ne hissediyorlar</a:t>
            </a:r>
          </a:p>
          <a:p>
            <a:endParaRPr lang="tr-TR" dirty="0"/>
          </a:p>
          <a:p>
            <a:r>
              <a:rPr lang="tr-TR" dirty="0" smtClean="0"/>
              <a:t>Çalışanlar ne yapıyorlar</a:t>
            </a:r>
          </a:p>
          <a:p>
            <a:r>
              <a:rPr lang="tr-TR" dirty="0" smtClean="0"/>
              <a:t>Çalışanlar ne yapabilirler</a:t>
            </a:r>
          </a:p>
          <a:p>
            <a:endParaRPr lang="tr-TR" dirty="0"/>
          </a:p>
          <a:p>
            <a:r>
              <a:rPr lang="tr-TR" dirty="0" smtClean="0"/>
              <a:t>Çalışanlar ne bekliyorlar</a:t>
            </a:r>
          </a:p>
          <a:p>
            <a:r>
              <a:rPr lang="tr-TR" dirty="0" smtClean="0"/>
              <a:t>Biz onlara ne sağlıyoruz.</a:t>
            </a:r>
            <a:endParaRPr lang="tr-TR" dirty="0"/>
          </a:p>
        </p:txBody>
      </p:sp>
    </p:spTree>
    <p:extLst>
      <p:ext uri="{BB962C8B-B14F-4D97-AF65-F5344CB8AC3E}">
        <p14:creationId xmlns:p14="http://schemas.microsoft.com/office/powerpoint/2010/main" val="381164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B050"/>
                </a:solidFill>
              </a:rPr>
              <a:t>Motive edici faktörler </a:t>
            </a:r>
            <a:r>
              <a:rPr lang="tr-TR" dirty="0" smtClean="0"/>
              <a:t/>
            </a:r>
            <a:br>
              <a:rPr lang="tr-TR" dirty="0" smtClean="0"/>
            </a:br>
            <a:r>
              <a:rPr lang="tr-TR" dirty="0" smtClean="0">
                <a:solidFill>
                  <a:srgbClr val="C00000"/>
                </a:solidFill>
              </a:rPr>
              <a:t>Motivasyonu engelleyen faktörler</a:t>
            </a:r>
            <a:endParaRPr lang="tr-TR" dirty="0">
              <a:solidFill>
                <a:srgbClr val="C00000"/>
              </a:solidFill>
            </a:endParaRPr>
          </a:p>
        </p:txBody>
      </p:sp>
      <p:sp>
        <p:nvSpPr>
          <p:cNvPr id="3" name="İçerik Yer Tutucusu 2"/>
          <p:cNvSpPr>
            <a:spLocks noGrp="1"/>
          </p:cNvSpPr>
          <p:nvPr>
            <p:ph idx="1"/>
          </p:nvPr>
        </p:nvSpPr>
        <p:spPr/>
        <p:txBody>
          <a:bodyPr>
            <a:normAutofit/>
          </a:bodyPr>
          <a:lstStyle/>
          <a:p>
            <a:r>
              <a:rPr lang="tr-TR" dirty="0" smtClean="0">
                <a:solidFill>
                  <a:srgbClr val="00B050"/>
                </a:solidFill>
              </a:rPr>
              <a:t>Motivasyon sağlayanlar</a:t>
            </a:r>
            <a:r>
              <a:rPr lang="tr-TR" dirty="0" smtClean="0"/>
              <a:t>: Saygı, iyi ilişkiler, değer verme, takdir etme, teşekkür etme, yol gösterme, iyi çalışma koşulları, etkin iletişim</a:t>
            </a:r>
          </a:p>
          <a:p>
            <a:r>
              <a:rPr lang="tr-TR" dirty="0" smtClean="0">
                <a:solidFill>
                  <a:srgbClr val="00B050"/>
                </a:solidFill>
              </a:rPr>
              <a:t>Motivasyonu engelleyen faktörler</a:t>
            </a:r>
            <a:r>
              <a:rPr lang="tr-TR" dirty="0" smtClean="0"/>
              <a:t>: Azarlama, Küçük görme, işte başarı hissinin olmaması, kötü yönetim uygulamaları, kötü çalışma koşulları, arkadaşlarla çatışmalar, haberleşememe, </a:t>
            </a:r>
            <a:endParaRPr lang="tr-TR" dirty="0"/>
          </a:p>
        </p:txBody>
      </p:sp>
    </p:spTree>
    <p:extLst>
      <p:ext uri="{BB962C8B-B14F-4D97-AF65-F5344CB8AC3E}">
        <p14:creationId xmlns:p14="http://schemas.microsoft.com/office/powerpoint/2010/main" val="314532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Meslektaş Baskısı-1</a:t>
            </a:r>
            <a:endParaRPr lang="tr-TR" dirty="0"/>
          </a:p>
        </p:txBody>
      </p:sp>
      <p:sp>
        <p:nvSpPr>
          <p:cNvPr id="3" name="İçerik Yer Tutucusu 2"/>
          <p:cNvSpPr>
            <a:spLocks noGrp="1"/>
          </p:cNvSpPr>
          <p:nvPr>
            <p:ph idx="1"/>
          </p:nvPr>
        </p:nvSpPr>
        <p:spPr/>
        <p:txBody>
          <a:bodyPr/>
          <a:lstStyle/>
          <a:p>
            <a:r>
              <a:rPr lang="tr-TR" dirty="0" smtClean="0"/>
              <a:t>İş arkadaşlarından olumlu veya olumsuz yönde gelen sıkıştırmaları, aşırı talepleri veya  yönlendirmeleri ifade eder.</a:t>
            </a:r>
          </a:p>
          <a:p>
            <a:r>
              <a:rPr lang="tr-TR" dirty="0" smtClean="0"/>
              <a:t>Belli bir </a:t>
            </a:r>
            <a:r>
              <a:rPr lang="tr-TR" dirty="0" smtClean="0">
                <a:solidFill>
                  <a:srgbClr val="FF0000"/>
                </a:solidFill>
              </a:rPr>
              <a:t>Sendikaya</a:t>
            </a:r>
            <a:r>
              <a:rPr lang="tr-TR" dirty="0" smtClean="0"/>
              <a:t> üye olma baskısı. </a:t>
            </a:r>
            <a:r>
              <a:rPr lang="tr-TR" dirty="0" smtClean="0">
                <a:solidFill>
                  <a:srgbClr val="FF0000"/>
                </a:solidFill>
              </a:rPr>
              <a:t>Kolay işlerin kendilerine verilme</a:t>
            </a:r>
            <a:r>
              <a:rPr lang="tr-TR" dirty="0" smtClean="0"/>
              <a:t> baskısı.  </a:t>
            </a:r>
            <a:r>
              <a:rPr lang="tr-TR" dirty="0" smtClean="0">
                <a:solidFill>
                  <a:srgbClr val="FF0000"/>
                </a:solidFill>
              </a:rPr>
              <a:t>Terfi ettirilme</a:t>
            </a:r>
            <a:r>
              <a:rPr lang="tr-TR" dirty="0" smtClean="0"/>
              <a:t> baskısı, belli bir </a:t>
            </a:r>
            <a:r>
              <a:rPr lang="tr-TR" dirty="0" smtClean="0">
                <a:solidFill>
                  <a:srgbClr val="FF0000"/>
                </a:solidFill>
              </a:rPr>
              <a:t>aracın</a:t>
            </a:r>
            <a:r>
              <a:rPr lang="tr-TR" dirty="0" smtClean="0"/>
              <a:t> kendisine verilme baskısı,  </a:t>
            </a:r>
            <a:r>
              <a:rPr lang="tr-TR" dirty="0" smtClean="0">
                <a:solidFill>
                  <a:srgbClr val="FF0000"/>
                </a:solidFill>
              </a:rPr>
              <a:t>belli personelin kendi ekibine </a:t>
            </a:r>
            <a:r>
              <a:rPr lang="tr-TR" dirty="0" smtClean="0"/>
              <a:t>verilme baskısı. </a:t>
            </a:r>
            <a:endParaRPr lang="tr-TR" dirty="0"/>
          </a:p>
        </p:txBody>
      </p:sp>
    </p:spTree>
    <p:extLst>
      <p:ext uri="{BB962C8B-B14F-4D97-AF65-F5344CB8AC3E}">
        <p14:creationId xmlns:p14="http://schemas.microsoft.com/office/powerpoint/2010/main" val="2478959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Meslektaş </a:t>
            </a:r>
            <a:r>
              <a:rPr lang="tr-TR" dirty="0" smtClean="0"/>
              <a:t>Baskısı-2</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solidFill>
                  <a:srgbClr val="FF0000"/>
                </a:solidFill>
              </a:rPr>
              <a:t>Olumlu meslektaş baskısı</a:t>
            </a:r>
            <a:r>
              <a:rPr lang="tr-TR" dirty="0" smtClean="0"/>
              <a:t>. Meslektaşlardan gelen olumlu, yapıcı, kişinin lehine ve yararına olan öneriler. (Sigarayı bırakma önerisi, gereksiz işlerle ilgilenmeyi bırakma önerisi, dinlenme önerisi) </a:t>
            </a:r>
          </a:p>
          <a:p>
            <a:r>
              <a:rPr lang="tr-TR" dirty="0" smtClean="0"/>
              <a:t> </a:t>
            </a:r>
            <a:r>
              <a:rPr lang="tr-TR" dirty="0" smtClean="0">
                <a:solidFill>
                  <a:srgbClr val="FF0000"/>
                </a:solidFill>
              </a:rPr>
              <a:t>Olumsuz </a:t>
            </a:r>
            <a:r>
              <a:rPr lang="tr-TR" dirty="0">
                <a:solidFill>
                  <a:srgbClr val="FF0000"/>
                </a:solidFill>
              </a:rPr>
              <a:t>meslektaş baskısı</a:t>
            </a:r>
            <a:r>
              <a:rPr lang="tr-TR" dirty="0"/>
              <a:t>. Meslektaşlardan gelen </a:t>
            </a:r>
            <a:r>
              <a:rPr lang="tr-TR" dirty="0" smtClean="0"/>
              <a:t>işletmenin, grubun veya kişinin aleyhine olan istekler, baskılar. (İşi yavaşlatma, işi bitirmeme, işi ağırdan alma, kötülük yapma, işletme malına zarar verme, bir kişiye karşı haksızlık etme gibi öneriler) </a:t>
            </a:r>
            <a:endParaRPr lang="tr-TR" dirty="0"/>
          </a:p>
        </p:txBody>
      </p:sp>
    </p:spTree>
    <p:extLst>
      <p:ext uri="{BB962C8B-B14F-4D97-AF65-F5344CB8AC3E}">
        <p14:creationId xmlns:p14="http://schemas.microsoft.com/office/powerpoint/2010/main" val="984989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Baskıların negatif  sonuçları</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İçine kapanma, yalnız kalma</a:t>
            </a:r>
          </a:p>
          <a:p>
            <a:r>
              <a:rPr lang="tr-TR" dirty="0" smtClean="0"/>
              <a:t>Sigara ve alkole sığınma</a:t>
            </a:r>
          </a:p>
          <a:p>
            <a:r>
              <a:rPr lang="tr-TR" dirty="0" smtClean="0"/>
              <a:t>Sosyal olmayan davranışlara yönelme, fevri hareket etme, kavga etme, saldırgan olma, azarlama</a:t>
            </a:r>
          </a:p>
          <a:p>
            <a:r>
              <a:rPr lang="tr-TR" dirty="0" smtClean="0"/>
              <a:t>Ailesel ilişkilerin bozulması, çocuklara kötü muamele etme</a:t>
            </a:r>
          </a:p>
          <a:p>
            <a:r>
              <a:rPr lang="tr-TR" dirty="0" smtClean="0"/>
              <a:t>Sosyal statünün kaybolması,</a:t>
            </a:r>
          </a:p>
          <a:p>
            <a:r>
              <a:rPr lang="tr-TR" dirty="0" smtClean="0"/>
              <a:t>Yöneticiler ve amirlerle olan ilişkilerin bozulması</a:t>
            </a:r>
          </a:p>
          <a:p>
            <a:r>
              <a:rPr lang="tr-TR" dirty="0" smtClean="0"/>
              <a:t>Psikosomatik rahatsızlıklar (</a:t>
            </a:r>
            <a:r>
              <a:rPr lang="tr-TR" dirty="0" err="1" smtClean="0"/>
              <a:t>Reflü</a:t>
            </a:r>
            <a:r>
              <a:rPr lang="tr-TR" dirty="0" smtClean="0"/>
              <a:t>, ülser, gastrit, uyuyamama, kaygılı kişilik geliştirme)</a:t>
            </a:r>
          </a:p>
          <a:p>
            <a:endParaRPr lang="tr-TR" dirty="0"/>
          </a:p>
        </p:txBody>
      </p:sp>
    </p:spTree>
    <p:extLst>
      <p:ext uri="{BB962C8B-B14F-4D97-AF65-F5344CB8AC3E}">
        <p14:creationId xmlns:p14="http://schemas.microsoft.com/office/powerpoint/2010/main" val="1030397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smtClean="0">
                <a:solidFill>
                  <a:srgbClr val="00B050"/>
                </a:solidFill>
              </a:rPr>
              <a:t>Arkadaş baskılarıyla nasıl başa çıkabiliriz</a:t>
            </a:r>
            <a:endParaRPr lang="tr-TR" sz="3600" dirty="0">
              <a:solidFill>
                <a:srgbClr val="00B050"/>
              </a:solidFill>
            </a:endParaRPr>
          </a:p>
        </p:txBody>
      </p:sp>
      <p:sp>
        <p:nvSpPr>
          <p:cNvPr id="3" name="İçerik Yer Tutucusu 2"/>
          <p:cNvSpPr>
            <a:spLocks noGrp="1"/>
          </p:cNvSpPr>
          <p:nvPr>
            <p:ph idx="1"/>
          </p:nvPr>
        </p:nvSpPr>
        <p:spPr>
          <a:xfrm>
            <a:off x="457200" y="1412776"/>
            <a:ext cx="8229600" cy="4713387"/>
          </a:xfrm>
        </p:spPr>
        <p:txBody>
          <a:bodyPr>
            <a:normAutofit fontScale="70000" lnSpcReduction="20000"/>
          </a:bodyPr>
          <a:lstStyle/>
          <a:p>
            <a:r>
              <a:rPr lang="tr-TR" dirty="0" smtClean="0"/>
              <a:t>Kendini tanı, neyin seni ilgilendirip ilgilendirmediğini belirle.</a:t>
            </a:r>
          </a:p>
          <a:p>
            <a:r>
              <a:rPr lang="tr-TR" dirty="0" smtClean="0"/>
              <a:t>Takıldığın veya birlikte olmaktan zevk aldığın iş arkadaşlarını dikkatli belirle.</a:t>
            </a:r>
          </a:p>
          <a:p>
            <a:r>
              <a:rPr lang="tr-TR" dirty="0" smtClean="0"/>
              <a:t>Kendinle gurur ve övünç duyacağın işleri yap.</a:t>
            </a:r>
          </a:p>
          <a:p>
            <a:r>
              <a:rPr lang="tr-TR" dirty="0" smtClean="0"/>
              <a:t>Kendi kararını kendin ver.</a:t>
            </a:r>
          </a:p>
          <a:p>
            <a:r>
              <a:rPr lang="tr-TR" dirty="0" smtClean="0"/>
              <a:t>Kendi düşüncelerini, inançlarını ve değerlerini oluştur.</a:t>
            </a:r>
          </a:p>
          <a:p>
            <a:r>
              <a:rPr lang="tr-TR" dirty="0" smtClean="0"/>
              <a:t>Sağlıklı ve faydalı uğraşılara sahip ol.</a:t>
            </a:r>
          </a:p>
          <a:p>
            <a:r>
              <a:rPr lang="tr-TR" dirty="0" smtClean="0"/>
              <a:t>İnsanları etkilemek için daha iyi yol ve yöntemler bul.</a:t>
            </a:r>
          </a:p>
          <a:p>
            <a:r>
              <a:rPr lang="tr-TR" dirty="0" smtClean="0"/>
              <a:t>Gerektiğinde insanlara «Hayır» demekten çekinme.</a:t>
            </a:r>
          </a:p>
          <a:p>
            <a:r>
              <a:rPr lang="tr-TR" dirty="0" smtClean="0"/>
              <a:t>Espri yap, neşeli ol.</a:t>
            </a:r>
          </a:p>
          <a:p>
            <a:r>
              <a:rPr lang="tr-TR" dirty="0" smtClean="0"/>
              <a:t>Baskıları görmezlikten gel, aldırma.</a:t>
            </a:r>
          </a:p>
          <a:p>
            <a:r>
              <a:rPr lang="tr-TR" dirty="0" smtClean="0"/>
              <a:t>Özür dilerim «ayrılmak zorundayım» de ve uzaklaş. </a:t>
            </a:r>
          </a:p>
          <a:p>
            <a:r>
              <a:rPr lang="tr-TR" dirty="0" smtClean="0"/>
              <a:t>Konuyu değiştir, ilgilenmediğini hissettir.</a:t>
            </a:r>
          </a:p>
          <a:p>
            <a:endParaRPr lang="tr-TR" dirty="0" smtClean="0"/>
          </a:p>
          <a:p>
            <a:endParaRPr lang="tr-TR" dirty="0" smtClean="0"/>
          </a:p>
          <a:p>
            <a:endParaRPr lang="tr-TR" dirty="0"/>
          </a:p>
        </p:txBody>
      </p:sp>
    </p:spTree>
    <p:extLst>
      <p:ext uri="{BB962C8B-B14F-4D97-AF65-F5344CB8AC3E}">
        <p14:creationId xmlns:p14="http://schemas.microsoft.com/office/powerpoint/2010/main" val="1452285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 Sorunları-1</a:t>
            </a:r>
            <a:endParaRPr lang="tr-TR" dirty="0"/>
          </a:p>
        </p:txBody>
      </p:sp>
      <p:sp>
        <p:nvSpPr>
          <p:cNvPr id="3" name="İçerik Yer Tutucusu 2"/>
          <p:cNvSpPr>
            <a:spLocks noGrp="1"/>
          </p:cNvSpPr>
          <p:nvPr>
            <p:ph idx="1"/>
          </p:nvPr>
        </p:nvSpPr>
        <p:spPr/>
        <p:txBody>
          <a:bodyPr>
            <a:normAutofit/>
          </a:bodyPr>
          <a:lstStyle/>
          <a:p>
            <a:r>
              <a:rPr lang="tr-TR" dirty="0" smtClean="0"/>
              <a:t>Kültür farklılıkları (İnsanlar içinden geldikleri kültüre göre olayları farklı yorumlarlar ve farklı tepkiler verirler)</a:t>
            </a:r>
          </a:p>
          <a:p>
            <a:pPr lvl="1"/>
            <a:r>
              <a:rPr lang="tr-TR" dirty="0" smtClean="0"/>
              <a:t>Bölgesel ve şehirsel farklılıklar</a:t>
            </a:r>
          </a:p>
          <a:p>
            <a:pPr lvl="1"/>
            <a:r>
              <a:rPr lang="tr-TR" dirty="0" smtClean="0"/>
              <a:t>Etnik kültürel özellikler</a:t>
            </a:r>
          </a:p>
          <a:p>
            <a:pPr lvl="1"/>
            <a:r>
              <a:rPr lang="tr-TR" dirty="0" smtClean="0"/>
              <a:t>Din, mezhep, inanç, felsefe ve ideolojik farklılıklar</a:t>
            </a:r>
          </a:p>
          <a:p>
            <a:pPr lvl="1"/>
            <a:r>
              <a:rPr lang="tr-TR" dirty="0" smtClean="0"/>
              <a:t>Siyasal farklılıklar</a:t>
            </a:r>
          </a:p>
          <a:p>
            <a:pPr lvl="1"/>
            <a:endParaRPr lang="tr-TR" dirty="0"/>
          </a:p>
        </p:txBody>
      </p:sp>
    </p:spTree>
    <p:extLst>
      <p:ext uri="{BB962C8B-B14F-4D97-AF65-F5344CB8AC3E}">
        <p14:creationId xmlns:p14="http://schemas.microsoft.com/office/powerpoint/2010/main" val="1747196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Kültür </a:t>
            </a:r>
            <a:r>
              <a:rPr lang="tr-TR" dirty="0" smtClean="0"/>
              <a:t>Sorunları-2</a:t>
            </a:r>
            <a:endParaRPr lang="tr-TR" dirty="0"/>
          </a:p>
        </p:txBody>
      </p:sp>
      <p:sp>
        <p:nvSpPr>
          <p:cNvPr id="3" name="İçerik Yer Tutucusu 2"/>
          <p:cNvSpPr>
            <a:spLocks noGrp="1"/>
          </p:cNvSpPr>
          <p:nvPr>
            <p:ph idx="1"/>
          </p:nvPr>
        </p:nvSpPr>
        <p:spPr/>
        <p:txBody>
          <a:bodyPr>
            <a:normAutofit/>
          </a:bodyPr>
          <a:lstStyle/>
          <a:p>
            <a:r>
              <a:rPr lang="tr-TR" dirty="0" smtClean="0">
                <a:solidFill>
                  <a:srgbClr val="FF0000"/>
                </a:solidFill>
              </a:rPr>
              <a:t>Ben Merkezcilik</a:t>
            </a:r>
          </a:p>
          <a:p>
            <a:pPr lvl="1"/>
            <a:r>
              <a:rPr lang="tr-TR" dirty="0" smtClean="0"/>
              <a:t>Olayları ve hadiseleri sadece kendi kültürel özellikleri açısından ele alıp değerlendiren kişilere  </a:t>
            </a:r>
            <a:r>
              <a:rPr lang="tr-TR" b="1" dirty="0" smtClean="0">
                <a:solidFill>
                  <a:srgbClr val="00B050"/>
                </a:solidFill>
              </a:rPr>
              <a:t>ben merkezci </a:t>
            </a:r>
            <a:r>
              <a:rPr lang="tr-TR" dirty="0" smtClean="0"/>
              <a:t>yaklaşım adı verilir. </a:t>
            </a:r>
          </a:p>
          <a:p>
            <a:pPr lvl="1"/>
            <a:r>
              <a:rPr lang="tr-TR" dirty="0" smtClean="0"/>
              <a:t>İnsanların sözel olmayan haberleşme biçimleri, mimikler, el hareketleri, sevinç veya üzüntü gösterme biçimleri, acil durumlarda yaklaşma biçimleri kültürel özelliklerden etkilenir. </a:t>
            </a:r>
            <a:endParaRPr lang="tr-TR" dirty="0"/>
          </a:p>
        </p:txBody>
      </p:sp>
    </p:spTree>
    <p:extLst>
      <p:ext uri="{BB962C8B-B14F-4D97-AF65-F5344CB8AC3E}">
        <p14:creationId xmlns:p14="http://schemas.microsoft.com/office/powerpoint/2010/main" val="376961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Psikoloji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solidFill>
                  <a:srgbClr val="FF0000"/>
                </a:solidFill>
              </a:rPr>
              <a:t>Sosyal çevre</a:t>
            </a:r>
          </a:p>
          <a:p>
            <a:r>
              <a:rPr lang="tr-TR" dirty="0" smtClean="0">
                <a:solidFill>
                  <a:srgbClr val="FF0000"/>
                </a:solidFill>
              </a:rPr>
              <a:t>Bireysel ve Grup Olarak sorumluluk</a:t>
            </a:r>
            <a:r>
              <a:rPr lang="tr-TR" dirty="0" smtClean="0"/>
              <a:t>- </a:t>
            </a:r>
            <a:r>
              <a:rPr lang="tr-TR" dirty="0" err="1"/>
              <a:t>Responsibility</a:t>
            </a:r>
            <a:r>
              <a:rPr lang="tr-TR" dirty="0"/>
              <a:t>: </a:t>
            </a:r>
            <a:r>
              <a:rPr lang="tr-TR" dirty="0" err="1"/>
              <a:t>individual</a:t>
            </a:r>
            <a:r>
              <a:rPr lang="tr-TR" dirty="0"/>
              <a:t> and </a:t>
            </a:r>
            <a:r>
              <a:rPr lang="tr-TR" dirty="0" err="1"/>
              <a:t>group</a:t>
            </a:r>
            <a:r>
              <a:rPr lang="en-US" dirty="0" smtClean="0"/>
              <a:t>;</a:t>
            </a:r>
            <a:br>
              <a:rPr lang="en-US" dirty="0" smtClean="0"/>
            </a:br>
            <a:r>
              <a:rPr lang="tr-TR" dirty="0" smtClean="0">
                <a:solidFill>
                  <a:srgbClr val="FF0000"/>
                </a:solidFill>
              </a:rPr>
              <a:t>Motivasyon ve motivasyonsuzluk- </a:t>
            </a:r>
            <a:r>
              <a:rPr lang="tr-TR" dirty="0" err="1" smtClean="0"/>
              <a:t>Motivation</a:t>
            </a:r>
            <a:r>
              <a:rPr lang="tr-TR" dirty="0" smtClean="0"/>
              <a:t> </a:t>
            </a:r>
            <a:r>
              <a:rPr lang="tr-TR" dirty="0"/>
              <a:t>and de-</a:t>
            </a:r>
            <a:r>
              <a:rPr lang="tr-TR" dirty="0" err="1"/>
              <a:t>motivation</a:t>
            </a:r>
            <a:r>
              <a:rPr lang="en-US" dirty="0" smtClean="0"/>
              <a:t>;</a:t>
            </a:r>
            <a:br>
              <a:rPr lang="en-US" dirty="0" smtClean="0"/>
            </a:br>
            <a:r>
              <a:rPr lang="tr-TR" dirty="0" smtClean="0">
                <a:solidFill>
                  <a:srgbClr val="FF0000"/>
                </a:solidFill>
              </a:rPr>
              <a:t>Meslektaş baskısı - </a:t>
            </a:r>
            <a:r>
              <a:rPr lang="tr-TR" dirty="0" smtClean="0"/>
              <a:t>Peer </a:t>
            </a:r>
            <a:r>
              <a:rPr lang="tr-TR" dirty="0" err="1"/>
              <a:t>pressure</a:t>
            </a:r>
            <a:r>
              <a:rPr lang="en-US" dirty="0" smtClean="0"/>
              <a:t>;</a:t>
            </a:r>
            <a:br>
              <a:rPr lang="en-US" dirty="0" smtClean="0"/>
            </a:br>
            <a:r>
              <a:rPr lang="tr-TR" dirty="0" smtClean="0">
                <a:solidFill>
                  <a:srgbClr val="FF0000"/>
                </a:solidFill>
              </a:rPr>
              <a:t>Kültür sorunları - </a:t>
            </a:r>
            <a:r>
              <a:rPr lang="tr-TR" dirty="0" err="1" smtClean="0"/>
              <a:t>Culture</a:t>
            </a:r>
            <a:r>
              <a:rPr lang="tr-TR" dirty="0"/>
              <a:t>" </a:t>
            </a:r>
            <a:r>
              <a:rPr lang="tr-TR" dirty="0" err="1"/>
              <a:t>issues</a:t>
            </a:r>
            <a:r>
              <a:rPr lang="en-US" dirty="0" smtClean="0"/>
              <a:t>;</a:t>
            </a:r>
            <a:br>
              <a:rPr lang="en-US" dirty="0" smtClean="0"/>
            </a:br>
            <a:r>
              <a:rPr lang="tr-TR" dirty="0" smtClean="0">
                <a:solidFill>
                  <a:srgbClr val="FF0000"/>
                </a:solidFill>
              </a:rPr>
              <a:t>Takım çalışması - </a:t>
            </a:r>
            <a:r>
              <a:rPr lang="tr-TR" dirty="0"/>
              <a:t>Team working</a:t>
            </a:r>
            <a:r>
              <a:rPr lang="en-US" dirty="0" smtClean="0"/>
              <a:t>;</a:t>
            </a:r>
            <a:br>
              <a:rPr lang="en-US" dirty="0" smtClean="0"/>
            </a:br>
            <a:r>
              <a:rPr lang="tr-TR" dirty="0" smtClean="0">
                <a:solidFill>
                  <a:srgbClr val="FF0000"/>
                </a:solidFill>
              </a:rPr>
              <a:t>Yönetim, nezaret ve liderlik </a:t>
            </a:r>
            <a:r>
              <a:rPr lang="tr-TR" dirty="0" smtClean="0"/>
              <a:t>--</a:t>
            </a:r>
            <a:r>
              <a:rPr lang="tr-TR" dirty="0"/>
              <a:t>Management, supervision and leadership</a:t>
            </a:r>
            <a:r>
              <a:rPr lang="en-US" dirty="0" smtClean="0"/>
              <a:t>.</a:t>
            </a:r>
            <a:endParaRPr lang="tr-TR" dirty="0"/>
          </a:p>
        </p:txBody>
      </p:sp>
    </p:spTree>
    <p:extLst>
      <p:ext uri="{BB962C8B-B14F-4D97-AF65-F5344CB8AC3E}">
        <p14:creationId xmlns:p14="http://schemas.microsoft.com/office/powerpoint/2010/main" val="3259114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B050"/>
                </a:solidFill>
              </a:rPr>
              <a:t>Kültür </a:t>
            </a:r>
            <a:r>
              <a:rPr lang="tr-TR" b="1" dirty="0" smtClean="0">
                <a:solidFill>
                  <a:srgbClr val="00B050"/>
                </a:solidFill>
              </a:rPr>
              <a:t>Sorunlarla baş edebilmek için ne yapmalıyız?</a:t>
            </a:r>
            <a:endParaRPr lang="tr-TR" b="1" dirty="0">
              <a:solidFill>
                <a:srgbClr val="00B050"/>
              </a:solidFill>
            </a:endParaRPr>
          </a:p>
        </p:txBody>
      </p:sp>
      <p:sp>
        <p:nvSpPr>
          <p:cNvPr id="3" name="İçerik Yer Tutucusu 2"/>
          <p:cNvSpPr>
            <a:spLocks noGrp="1"/>
          </p:cNvSpPr>
          <p:nvPr>
            <p:ph idx="1"/>
          </p:nvPr>
        </p:nvSpPr>
        <p:spPr/>
        <p:txBody>
          <a:bodyPr>
            <a:normAutofit fontScale="85000" lnSpcReduction="20000"/>
          </a:bodyPr>
          <a:lstStyle/>
          <a:p>
            <a:r>
              <a:rPr lang="tr-TR" dirty="0" smtClean="0"/>
              <a:t>İş arkadaşlarımızın kültürel özelliklerinin farkında olmalı ve </a:t>
            </a:r>
            <a:r>
              <a:rPr lang="tr-TR" dirty="0" smtClean="0">
                <a:solidFill>
                  <a:srgbClr val="FF0000"/>
                </a:solidFill>
              </a:rPr>
              <a:t>ESNEK BİR YAKLAŞIMA </a:t>
            </a:r>
            <a:r>
              <a:rPr lang="tr-TR" dirty="0" smtClean="0"/>
              <a:t>sahip olmalıyız. </a:t>
            </a:r>
          </a:p>
          <a:p>
            <a:r>
              <a:rPr lang="tr-TR" dirty="0" smtClean="0">
                <a:solidFill>
                  <a:srgbClr val="FF0000"/>
                </a:solidFill>
              </a:rPr>
              <a:t>Belirsizlikleri</a:t>
            </a:r>
            <a:r>
              <a:rPr lang="tr-TR" dirty="0" smtClean="0"/>
              <a:t> normal bir süreç olarak karşılamalı, belirsizliklere canımızı sıkmamalıyız. </a:t>
            </a:r>
          </a:p>
          <a:p>
            <a:r>
              <a:rPr lang="tr-TR" dirty="0" smtClean="0"/>
              <a:t>Bir </a:t>
            </a:r>
            <a:r>
              <a:rPr lang="tr-TR" dirty="0" smtClean="0">
                <a:solidFill>
                  <a:srgbClr val="FF0000"/>
                </a:solidFill>
              </a:rPr>
              <a:t>görünen kültür </a:t>
            </a:r>
            <a:r>
              <a:rPr lang="tr-TR" dirty="0" smtClean="0"/>
              <a:t>bir de </a:t>
            </a:r>
            <a:r>
              <a:rPr lang="tr-TR" b="1" dirty="0" smtClean="0">
                <a:solidFill>
                  <a:srgbClr val="00B050"/>
                </a:solidFill>
              </a:rPr>
              <a:t>DERİN</a:t>
            </a:r>
            <a:r>
              <a:rPr lang="tr-TR" dirty="0" smtClean="0"/>
              <a:t> kültür olduğunu unutmamalıyız. Bunun için sözel olmayan hareketlere, mimiklere dikkat etmeliyiz.</a:t>
            </a:r>
          </a:p>
          <a:p>
            <a:r>
              <a:rPr lang="tr-TR" dirty="0" smtClean="0"/>
              <a:t>Her bir durum için </a:t>
            </a:r>
            <a:r>
              <a:rPr lang="tr-TR" dirty="0" smtClean="0">
                <a:solidFill>
                  <a:srgbClr val="FF0000"/>
                </a:solidFill>
              </a:rPr>
              <a:t>özel haberleşme </a:t>
            </a:r>
            <a:r>
              <a:rPr lang="tr-TR" dirty="0" smtClean="0"/>
              <a:t>biçimini seçmeliyiz.</a:t>
            </a:r>
          </a:p>
          <a:p>
            <a:r>
              <a:rPr lang="tr-TR" dirty="0" smtClean="0"/>
              <a:t>Kişileri </a:t>
            </a:r>
            <a:r>
              <a:rPr lang="tr-TR" dirty="0" smtClean="0">
                <a:solidFill>
                  <a:srgbClr val="FF0000"/>
                </a:solidFill>
              </a:rPr>
              <a:t>OLDUKLARI GİBİ KABUL ETMEYİ </a:t>
            </a:r>
            <a:r>
              <a:rPr lang="tr-TR" dirty="0" smtClean="0"/>
              <a:t>öğrenmeliyiz. </a:t>
            </a:r>
          </a:p>
          <a:p>
            <a:r>
              <a:rPr lang="tr-TR" dirty="0" smtClean="0"/>
              <a:t>Bazı şeyleri hiçbir zaman anlamayabileceğimizi </a:t>
            </a:r>
            <a:r>
              <a:rPr lang="tr-TR" dirty="0" smtClean="0">
                <a:solidFill>
                  <a:srgbClr val="FF0000"/>
                </a:solidFill>
              </a:rPr>
              <a:t>KABUL ETMELİYİZ. </a:t>
            </a:r>
            <a:r>
              <a:rPr lang="tr-TR" dirty="0" smtClean="0"/>
              <a:t>Onları anlamak için zihnimizi fazla zorlamamalıyız. </a:t>
            </a:r>
            <a:endParaRPr lang="tr-TR" dirty="0" smtClean="0">
              <a:solidFill>
                <a:srgbClr val="FF0000"/>
              </a:solidFill>
            </a:endParaRPr>
          </a:p>
          <a:p>
            <a:endParaRPr lang="tr-TR" dirty="0" smtClean="0"/>
          </a:p>
          <a:p>
            <a:endParaRPr lang="tr-TR" dirty="0" smtClean="0"/>
          </a:p>
          <a:p>
            <a:endParaRPr lang="tr-TR" dirty="0"/>
          </a:p>
          <a:p>
            <a:endParaRPr lang="tr-TR" dirty="0"/>
          </a:p>
        </p:txBody>
      </p:sp>
    </p:spTree>
    <p:extLst>
      <p:ext uri="{BB962C8B-B14F-4D97-AF65-F5344CB8AC3E}">
        <p14:creationId xmlns:p14="http://schemas.microsoft.com/office/powerpoint/2010/main" val="2363605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Takım Çalışması-</a:t>
            </a:r>
            <a:r>
              <a:rPr lang="tr-TR" dirty="0"/>
              <a:t> Team working</a:t>
            </a:r>
            <a:endParaRPr lang="tr-TR" dirty="0"/>
          </a:p>
        </p:txBody>
      </p:sp>
      <p:sp>
        <p:nvSpPr>
          <p:cNvPr id="3" name="İçerik Yer Tutucusu 2"/>
          <p:cNvSpPr>
            <a:spLocks noGrp="1"/>
          </p:cNvSpPr>
          <p:nvPr>
            <p:ph idx="1"/>
          </p:nvPr>
        </p:nvSpPr>
        <p:spPr/>
        <p:txBody>
          <a:bodyPr>
            <a:noAutofit/>
          </a:bodyPr>
          <a:lstStyle/>
          <a:p>
            <a:r>
              <a:rPr lang="tr-TR" sz="2200" b="1" dirty="0" smtClean="0">
                <a:solidFill>
                  <a:srgbClr val="FF0000"/>
                </a:solidFill>
              </a:rPr>
              <a:t>Nedir?</a:t>
            </a:r>
          </a:p>
          <a:p>
            <a:pPr lvl="1"/>
            <a:r>
              <a:rPr lang="tr-TR" sz="2200" dirty="0" smtClean="0"/>
              <a:t>Belirli bir amacı gerçekleştirmek için ekipte yer alan kişilerle işbirliği yaparak çalışmak, </a:t>
            </a:r>
            <a:r>
              <a:rPr lang="tr-TR" sz="2200" dirty="0" smtClean="0">
                <a:solidFill>
                  <a:srgbClr val="FF0000"/>
                </a:solidFill>
              </a:rPr>
              <a:t>BİZ DUYGUSU </a:t>
            </a:r>
            <a:r>
              <a:rPr lang="tr-TR" sz="2200" dirty="0" smtClean="0"/>
              <a:t>oluşturmak, etkin bir şekilde iletişim ilişkisi içinde bulunmak ve hep birlikte ekibe verilen amaç veya hedefi gerçekleştirmek. </a:t>
            </a:r>
          </a:p>
          <a:p>
            <a:pPr lvl="1"/>
            <a:endParaRPr lang="tr-TR" sz="2200"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313" b="4855"/>
          <a:stretch/>
        </p:blipFill>
        <p:spPr bwMode="auto">
          <a:xfrm>
            <a:off x="2339752" y="3501008"/>
            <a:ext cx="4674269" cy="301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5554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Takım Çalışmasının özellikleri nelerdir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solidFill>
                  <a:srgbClr val="FF0000"/>
                </a:solidFill>
              </a:rPr>
              <a:t>Liderlik rolü </a:t>
            </a:r>
            <a:r>
              <a:rPr lang="tr-TR" dirty="0" smtClean="0"/>
              <a:t>takım üyelerince paylaşılmıştır. Sanki her kes lider gibidir veya sırasıyla bu rolü oynarlar.</a:t>
            </a:r>
          </a:p>
          <a:p>
            <a:r>
              <a:rPr lang="tr-TR" dirty="0" smtClean="0"/>
              <a:t>İşin kapsamını ne yapılacağını, nasıl yapılacağını, nasıl gerçekleştirileceğini </a:t>
            </a:r>
            <a:r>
              <a:rPr lang="tr-TR" dirty="0" smtClean="0">
                <a:solidFill>
                  <a:srgbClr val="FF0000"/>
                </a:solidFill>
              </a:rPr>
              <a:t>hep birlikte belirlerler.</a:t>
            </a:r>
          </a:p>
          <a:p>
            <a:r>
              <a:rPr lang="tr-TR" dirty="0" smtClean="0"/>
              <a:t>İşlerin gerçekleştirilme zamanını belirler, taahhüt eder ve gerçekleştirir.</a:t>
            </a:r>
          </a:p>
          <a:p>
            <a:r>
              <a:rPr lang="tr-TR" dirty="0" smtClean="0"/>
              <a:t>İş sonucundan hep birlikte sorumludurlar.</a:t>
            </a:r>
          </a:p>
          <a:p>
            <a:r>
              <a:rPr lang="tr-TR" dirty="0" smtClean="0"/>
              <a:t>Kişiler eğer </a:t>
            </a:r>
            <a:r>
              <a:rPr lang="tr-TR" dirty="0" smtClean="0">
                <a:solidFill>
                  <a:srgbClr val="C00000"/>
                </a:solidFill>
              </a:rPr>
              <a:t>GRUP BAŞARILIYSA </a:t>
            </a:r>
            <a:r>
              <a:rPr lang="tr-TR" dirty="0" smtClean="0"/>
              <a:t>başarılıdırlar. Grup başarısızsa kişiler de başarısızdır.</a:t>
            </a:r>
          </a:p>
          <a:p>
            <a:r>
              <a:rPr lang="tr-TR" dirty="0" smtClean="0"/>
              <a:t>Sorunlar grup halinde tartışılır ve grup halinde çözüme kavuşturulur. </a:t>
            </a:r>
          </a:p>
          <a:p>
            <a:endParaRPr lang="tr-TR" dirty="0" smtClean="0"/>
          </a:p>
          <a:p>
            <a:endParaRPr lang="tr-TR" dirty="0"/>
          </a:p>
        </p:txBody>
      </p:sp>
    </p:spTree>
    <p:extLst>
      <p:ext uri="{BB962C8B-B14F-4D97-AF65-F5344CB8AC3E}">
        <p14:creationId xmlns:p14="http://schemas.microsoft.com/office/powerpoint/2010/main" val="121716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Takımlar nasıl iyi çalışırlar</a:t>
            </a:r>
            <a:endParaRPr lang="tr-TR" dirty="0"/>
          </a:p>
        </p:txBody>
      </p:sp>
      <p:sp>
        <p:nvSpPr>
          <p:cNvPr id="3" name="İçerik Yer Tutucusu 2"/>
          <p:cNvSpPr>
            <a:spLocks noGrp="1"/>
          </p:cNvSpPr>
          <p:nvPr>
            <p:ph idx="1"/>
          </p:nvPr>
        </p:nvSpPr>
        <p:spPr/>
        <p:txBody>
          <a:bodyPr>
            <a:normAutofit fontScale="92500"/>
          </a:bodyPr>
          <a:lstStyle/>
          <a:p>
            <a:r>
              <a:rPr lang="tr-TR" dirty="0" smtClean="0"/>
              <a:t>Amaç ve hedefleri iyi anlayıp, benimserlerse</a:t>
            </a:r>
          </a:p>
          <a:p>
            <a:r>
              <a:rPr lang="tr-TR" dirty="0" smtClean="0"/>
              <a:t>Kendi içlerinde iyi bir rol dağıtımı yaparlarsa</a:t>
            </a:r>
          </a:p>
          <a:p>
            <a:r>
              <a:rPr lang="tr-TR" dirty="0" smtClean="0"/>
              <a:t>Etkin bir şekilde bilgi alış verişinde bulunurlarsa</a:t>
            </a:r>
          </a:p>
          <a:p>
            <a:r>
              <a:rPr lang="tr-TR" dirty="0" smtClean="0"/>
              <a:t>Liderin yönlendirmelerine sıkı bir şekilde uyarlarsa</a:t>
            </a:r>
          </a:p>
          <a:p>
            <a:r>
              <a:rPr lang="tr-TR" dirty="0" smtClean="0"/>
              <a:t>İş prosedürleri ve talimatlarını dikkatli bir şekilde uygularlarsa</a:t>
            </a:r>
          </a:p>
          <a:p>
            <a:r>
              <a:rPr lang="tr-TR" dirty="0" smtClean="0"/>
              <a:t>İyi bir arkadaş ilişkileri ve takım ruhu geliştirirlerse</a:t>
            </a:r>
            <a:endParaRPr lang="tr-TR" dirty="0"/>
          </a:p>
        </p:txBody>
      </p:sp>
    </p:spTree>
    <p:extLst>
      <p:ext uri="{BB962C8B-B14F-4D97-AF65-F5344CB8AC3E}">
        <p14:creationId xmlns:p14="http://schemas.microsoft.com/office/powerpoint/2010/main" val="2588652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Yönetim, Nezaret </a:t>
            </a:r>
            <a:r>
              <a:rPr lang="tr-TR" dirty="0"/>
              <a:t>ve Liderlik</a:t>
            </a:r>
            <a:br>
              <a:rPr lang="tr-TR" dirty="0"/>
            </a:br>
            <a:r>
              <a:rPr lang="tr-TR" sz="3300" dirty="0"/>
              <a:t>Management, supervision and </a:t>
            </a:r>
            <a:r>
              <a:rPr lang="tr-TR" sz="3300" dirty="0" smtClean="0"/>
              <a:t>leadership</a:t>
            </a:r>
            <a:endParaRPr lang="tr-TR" sz="3300" dirty="0"/>
          </a:p>
        </p:txBody>
      </p:sp>
      <p:sp>
        <p:nvSpPr>
          <p:cNvPr id="3" name="İçerik Yer Tutucusu 2"/>
          <p:cNvSpPr>
            <a:spLocks noGrp="1"/>
          </p:cNvSpPr>
          <p:nvPr>
            <p:ph idx="1"/>
          </p:nvPr>
        </p:nvSpPr>
        <p:spPr/>
        <p:txBody>
          <a:bodyPr>
            <a:normAutofit lnSpcReduction="10000"/>
          </a:bodyPr>
          <a:lstStyle/>
          <a:p>
            <a:pPr marL="0" indent="0">
              <a:buNone/>
            </a:pPr>
            <a:r>
              <a:rPr lang="tr-TR" b="1" dirty="0" smtClean="0">
                <a:solidFill>
                  <a:srgbClr val="C00000"/>
                </a:solidFill>
              </a:rPr>
              <a:t>Yönetim</a:t>
            </a:r>
            <a:r>
              <a:rPr lang="tr-TR" dirty="0" smtClean="0"/>
              <a:t>: örgütün hedef ve amaçlarına ulaşması için gerekli olan «kaynakları» bir araya getirir ve bunları kullanır. Müdürler bu gruptadır. </a:t>
            </a:r>
          </a:p>
          <a:p>
            <a:pPr marL="0" indent="0">
              <a:buNone/>
            </a:pPr>
            <a:r>
              <a:rPr lang="tr-TR" b="1" dirty="0" smtClean="0">
                <a:solidFill>
                  <a:srgbClr val="C00000"/>
                </a:solidFill>
              </a:rPr>
              <a:t>Nezaret</a:t>
            </a:r>
            <a:r>
              <a:rPr lang="tr-TR" dirty="0" smtClean="0"/>
              <a:t>: </a:t>
            </a:r>
            <a:r>
              <a:rPr lang="tr-TR" u="sng" dirty="0" smtClean="0"/>
              <a:t>İlk kademe yönetim </a:t>
            </a:r>
            <a:r>
              <a:rPr lang="tr-TR" dirty="0" smtClean="0"/>
              <a:t>anlamındadır. Ekibin yöneticisidir. Günlük işlerin elemanları tarafından yerine getirilmesini sağlar. </a:t>
            </a:r>
          </a:p>
          <a:p>
            <a:pPr marL="0" indent="0">
              <a:buNone/>
            </a:pPr>
            <a:r>
              <a:rPr lang="tr-TR" b="1" dirty="0" smtClean="0">
                <a:solidFill>
                  <a:srgbClr val="C00000"/>
                </a:solidFill>
              </a:rPr>
              <a:t>Liderlik</a:t>
            </a:r>
            <a:r>
              <a:rPr lang="tr-TR" dirty="0" smtClean="0"/>
              <a:t>: Örnek olma, rol modeli olma, ufuk verme sevgi ve duyguyla insanları peşinden sürükleme anlamındadır. </a:t>
            </a:r>
            <a:endParaRPr lang="tr-TR" dirty="0"/>
          </a:p>
        </p:txBody>
      </p:sp>
    </p:spTree>
    <p:extLst>
      <p:ext uri="{BB962C8B-B14F-4D97-AF65-F5344CB8AC3E}">
        <p14:creationId xmlns:p14="http://schemas.microsoft.com/office/powerpoint/2010/main" val="182298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Yöneticilerin ve nezaretçilerin özellikleri nelerdir</a:t>
            </a:r>
            <a:endParaRPr lang="tr-TR" dirty="0"/>
          </a:p>
        </p:txBody>
      </p:sp>
      <p:sp>
        <p:nvSpPr>
          <p:cNvPr id="3" name="İçerik Yer Tutucusu 2"/>
          <p:cNvSpPr>
            <a:spLocks noGrp="1"/>
          </p:cNvSpPr>
          <p:nvPr>
            <p:ph idx="1"/>
          </p:nvPr>
        </p:nvSpPr>
        <p:spPr/>
        <p:txBody>
          <a:bodyPr/>
          <a:lstStyle/>
          <a:p>
            <a:r>
              <a:rPr lang="tr-TR" dirty="0" smtClean="0"/>
              <a:t>Kendilerinden emin ve öz güveni yüksek olan kişilerdir.</a:t>
            </a:r>
          </a:p>
          <a:p>
            <a:r>
              <a:rPr lang="tr-TR" dirty="0" smtClean="0"/>
              <a:t>Pozitif bir şekilde insanlara yaklaşırlar</a:t>
            </a:r>
          </a:p>
          <a:p>
            <a:r>
              <a:rPr lang="tr-TR" dirty="0" smtClean="0"/>
              <a:t>Amaç ve hedefleri bellidir.</a:t>
            </a:r>
          </a:p>
          <a:p>
            <a:r>
              <a:rPr lang="tr-TR" dirty="0" smtClean="0"/>
              <a:t>Başarı yönelimli kişilerdir</a:t>
            </a:r>
          </a:p>
          <a:p>
            <a:r>
              <a:rPr lang="tr-TR" dirty="0" smtClean="0"/>
              <a:t>Kendilerini mükemmel olmaya adamışlardır.</a:t>
            </a:r>
          </a:p>
          <a:p>
            <a:r>
              <a:rPr lang="tr-TR" dirty="0" smtClean="0"/>
              <a:t>Astlarına destek veren ve yardımcı olan kişilerdir</a:t>
            </a:r>
            <a:endParaRPr lang="tr-TR" dirty="0"/>
          </a:p>
        </p:txBody>
      </p:sp>
    </p:spTree>
    <p:extLst>
      <p:ext uri="{BB962C8B-B14F-4D97-AF65-F5344CB8AC3E}">
        <p14:creationId xmlns:p14="http://schemas.microsoft.com/office/powerpoint/2010/main" val="633515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Nezaretçiler ve çalışanlar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Havacılık yönetiminde çalışanların ilk amirlerine NEZARETÇİ adı verilir. </a:t>
            </a:r>
          </a:p>
          <a:p>
            <a:r>
              <a:rPr lang="tr-TR" dirty="0" smtClean="0"/>
              <a:t>Bu kişilerin unvanları şef, usta, ustabaşı veya formen olabilir. Nezaretçi genel bir terimdir ve ilk amir anlamındadır.</a:t>
            </a:r>
          </a:p>
          <a:p>
            <a:r>
              <a:rPr lang="tr-TR" dirty="0" smtClean="0"/>
              <a:t>Nezaretçilerin görevi, personelin işlerini </a:t>
            </a:r>
            <a:r>
              <a:rPr lang="tr-TR" dirty="0" smtClean="0">
                <a:solidFill>
                  <a:srgbClr val="C00000"/>
                </a:solidFill>
              </a:rPr>
              <a:t>PROSEDÜRLERE VE TALİMATLARA </a:t>
            </a:r>
            <a:r>
              <a:rPr lang="tr-TR" dirty="0" smtClean="0"/>
              <a:t>göre yapıp yapmadıklarını kontrol etmek ve denetlemektir. </a:t>
            </a:r>
          </a:p>
          <a:p>
            <a:r>
              <a:rPr lang="tr-TR" dirty="0" smtClean="0"/>
              <a:t>Nezaretçiler prosedürleri açıklarlar ve personele bu konuda yardımcı olurlar. </a:t>
            </a:r>
            <a:endParaRPr lang="tr-TR" dirty="0"/>
          </a:p>
        </p:txBody>
      </p:sp>
    </p:spTree>
    <p:extLst>
      <p:ext uri="{BB962C8B-B14F-4D97-AF65-F5344CB8AC3E}">
        <p14:creationId xmlns:p14="http://schemas.microsoft.com/office/powerpoint/2010/main" val="2149457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Etkin yöneticilik ve liderlik nasıl yapılır-1</a:t>
            </a:r>
            <a:endParaRPr lang="tr-TR" sz="3600" dirty="0"/>
          </a:p>
        </p:txBody>
      </p:sp>
      <p:sp>
        <p:nvSpPr>
          <p:cNvPr id="3" name="İçerik Yer Tutucusu 2"/>
          <p:cNvSpPr>
            <a:spLocks noGrp="1"/>
          </p:cNvSpPr>
          <p:nvPr>
            <p:ph idx="1"/>
          </p:nvPr>
        </p:nvSpPr>
        <p:spPr/>
        <p:txBody>
          <a:bodyPr>
            <a:normAutofit fontScale="77500" lnSpcReduction="20000"/>
          </a:bodyPr>
          <a:lstStyle/>
          <a:p>
            <a:r>
              <a:rPr lang="tr-TR" dirty="0" smtClean="0"/>
              <a:t>İşi ve yönettiğin adamlarını iyi tanı. Kim hangi yönden güçlü, hangi yönden zayıf.</a:t>
            </a:r>
          </a:p>
          <a:p>
            <a:r>
              <a:rPr lang="tr-TR" dirty="0" smtClean="0"/>
              <a:t>İşbirliği ve dayanışmayı nasıl sağlayacağını öğren</a:t>
            </a:r>
          </a:p>
          <a:p>
            <a:r>
              <a:rPr lang="tr-TR" dirty="0" smtClean="0"/>
              <a:t>Karar verme yeteneği kazan, ne çok hızlı ne de yavaş karar ver. Risk üstlenmeyi öğren.</a:t>
            </a:r>
          </a:p>
          <a:p>
            <a:r>
              <a:rPr lang="tr-TR" dirty="0" smtClean="0"/>
              <a:t>Lider nasıl olunacağını öğren. Adamlarına kendini sevdir, onların saygısını kazan</a:t>
            </a:r>
          </a:p>
          <a:p>
            <a:r>
              <a:rPr lang="tr-TR" dirty="0" smtClean="0"/>
              <a:t>İnsanları takdir et ve yapıcı eleştiriler getir.</a:t>
            </a:r>
          </a:p>
          <a:p>
            <a:r>
              <a:rPr lang="tr-TR" dirty="0" smtClean="0"/>
              <a:t>Olumlu düşün yapıcı ol, yıkıcı olma.</a:t>
            </a:r>
          </a:p>
          <a:p>
            <a:r>
              <a:rPr lang="tr-TR" dirty="0" smtClean="0"/>
              <a:t>Kötü ve zor durumların da üstesinden gelmeyi başar.</a:t>
            </a:r>
          </a:p>
          <a:p>
            <a:r>
              <a:rPr lang="tr-TR" dirty="0" smtClean="0"/>
              <a:t>Ne zaman disiplin getireceğini, ne zaman demokratik ve ne zaman otokratik olman gerektiğini öğren. </a:t>
            </a:r>
          </a:p>
          <a:p>
            <a:endParaRPr lang="tr-TR" dirty="0"/>
          </a:p>
        </p:txBody>
      </p:sp>
    </p:spTree>
    <p:extLst>
      <p:ext uri="{BB962C8B-B14F-4D97-AF65-F5344CB8AC3E}">
        <p14:creationId xmlns:p14="http://schemas.microsoft.com/office/powerpoint/2010/main" val="754108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Etkin yöneticilik ve liderlik nasıl </a:t>
            </a:r>
            <a:r>
              <a:rPr lang="tr-TR" sz="3600" dirty="0" smtClean="0"/>
              <a:t>yapılır-2</a:t>
            </a:r>
            <a:endParaRPr lang="tr-TR" sz="3600" dirty="0"/>
          </a:p>
        </p:txBody>
      </p:sp>
      <p:sp>
        <p:nvSpPr>
          <p:cNvPr id="3" name="İçerik Yer Tutucusu 2"/>
          <p:cNvSpPr>
            <a:spLocks noGrp="1"/>
          </p:cNvSpPr>
          <p:nvPr>
            <p:ph idx="1"/>
          </p:nvPr>
        </p:nvSpPr>
        <p:spPr/>
        <p:txBody>
          <a:bodyPr>
            <a:normAutofit fontScale="92500" lnSpcReduction="20000"/>
          </a:bodyPr>
          <a:lstStyle/>
          <a:p>
            <a:r>
              <a:rPr lang="tr-TR" dirty="0" smtClean="0"/>
              <a:t>Adamlarına kendilerini geliştirmeleri ve iyileştirmeleri için yardımcı ol.</a:t>
            </a:r>
          </a:p>
          <a:p>
            <a:r>
              <a:rPr lang="tr-TR" dirty="0" smtClean="0"/>
              <a:t>Kendine ve adamlarına karşı dürüst ol</a:t>
            </a:r>
          </a:p>
          <a:p>
            <a:r>
              <a:rPr lang="tr-TR" dirty="0" smtClean="0"/>
              <a:t>Adamlarının üstün olduğu yönlerden ve onların kabiliyetlerinden yararlanmayı öğren</a:t>
            </a:r>
          </a:p>
          <a:p>
            <a:r>
              <a:rPr lang="tr-TR" dirty="0" smtClean="0"/>
              <a:t>Aşırı ölçüde nezaret etme ve denetleme</a:t>
            </a:r>
          </a:p>
          <a:p>
            <a:r>
              <a:rPr lang="tr-TR" dirty="0" smtClean="0"/>
              <a:t>Toplantı yapıyorsan toplantının bir değeri olsun</a:t>
            </a:r>
          </a:p>
          <a:p>
            <a:r>
              <a:rPr lang="tr-TR" dirty="0" smtClean="0"/>
              <a:t>Yönetimin bir parçası olduğunu unutma, diğer yöneticileri aşağılama, onları küçük görme ve onları eleştirme.</a:t>
            </a:r>
            <a:endParaRPr lang="tr-TR" dirty="0"/>
          </a:p>
        </p:txBody>
      </p:sp>
    </p:spTree>
    <p:extLst>
      <p:ext uri="{BB962C8B-B14F-4D97-AF65-F5344CB8AC3E}">
        <p14:creationId xmlns:p14="http://schemas.microsoft.com/office/powerpoint/2010/main" val="2294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Çevre</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Havayolu işletmeciliği çok  yönlü ilişkiler ağı içinde gerçekleşir. İster pilot ister kargo elemanı, ister yer hizmetlisi, ister hava trafik kontrolü ve isterse bir bakım elemanı olarak çalışınız. Görevinizi yerine getirirken çok sayıda kişi veya görevli ile ilişki kurarsınız. Onlara bilgi materyal sağlar veya bunları onlardan temin edersiniz. Yetenek bilgi ve becerimiz diğerlerinin bilgi yetenek ve becerileriyle bütünleştiği zaman anlamlı sonuçlar ortaya çıkar. Bu nedenle sosyal çevremizi iç içe girmiş daireler şeklinde düşünerek iyi anlamamız gerekmektedir. Biz bağımsız, yalnız değil sosyal çevremizle birlikte bir bütünüz. </a:t>
            </a:r>
            <a:endParaRPr lang="tr-TR" dirty="0"/>
          </a:p>
        </p:txBody>
      </p:sp>
    </p:spTree>
    <p:extLst>
      <p:ext uri="{BB962C8B-B14F-4D97-AF65-F5344CB8AC3E}">
        <p14:creationId xmlns:p14="http://schemas.microsoft.com/office/powerpoint/2010/main" val="3592392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dirty="0" smtClean="0">
                <a:solidFill>
                  <a:srgbClr val="FF0000"/>
                </a:solidFill>
              </a:rPr>
              <a:t>Bireysel ve Grup Olarak sorumluluk</a:t>
            </a:r>
            <a:endParaRPr lang="tr-TR" dirty="0"/>
          </a:p>
        </p:txBody>
      </p:sp>
      <p:sp>
        <p:nvSpPr>
          <p:cNvPr id="5" name="İçerik Yer Tutucusu 4"/>
          <p:cNvSpPr>
            <a:spLocks noGrp="1"/>
          </p:cNvSpPr>
          <p:nvPr>
            <p:ph idx="1"/>
          </p:nvPr>
        </p:nvSpPr>
        <p:spPr>
          <a:xfrm>
            <a:off x="467544" y="1772816"/>
            <a:ext cx="8229600" cy="4525963"/>
          </a:xfrm>
        </p:spPr>
        <p:txBody>
          <a:bodyPr>
            <a:normAutofit fontScale="70000" lnSpcReduction="20000"/>
          </a:bodyPr>
          <a:lstStyle/>
          <a:p>
            <a:r>
              <a:rPr lang="tr-TR" dirty="0" smtClean="0"/>
              <a:t>Havayolu işletmelerinde sorumluluk hiyerarşiktir. Herkes kademeli olarak birbirine karşı sorumludurlar. İşlerin bir bölümünde bireysel sorumluluk bir bölümünde ise grup sorumluluğu vardır. İşlerin başarılı bir şekilde gerçekleştirilmesi sorumlulukların tam olarak yerine getirilmesine bağlıdır. </a:t>
            </a:r>
            <a:r>
              <a:rPr lang="tr-TR" dirty="0" smtClean="0">
                <a:solidFill>
                  <a:srgbClr val="FF0000"/>
                </a:solidFill>
              </a:rPr>
              <a:t>Üst yönetim</a:t>
            </a:r>
            <a:r>
              <a:rPr lang="tr-TR" dirty="0" smtClean="0"/>
              <a:t>: Strateji ve Politikaları belirleme sorumluluğunu yerine getirir. </a:t>
            </a:r>
            <a:r>
              <a:rPr lang="tr-TR" dirty="0" smtClean="0">
                <a:solidFill>
                  <a:srgbClr val="FF0000"/>
                </a:solidFill>
              </a:rPr>
              <a:t>Müdürler</a:t>
            </a:r>
            <a:r>
              <a:rPr lang="tr-TR" dirty="0" smtClean="0"/>
              <a:t>: İşlemlerin ve prosedürlerin nasıl yerine getirileceğini belirleme sorumluluğuna sahiptirler. </a:t>
            </a:r>
            <a:r>
              <a:rPr lang="tr-TR" dirty="0" smtClean="0">
                <a:solidFill>
                  <a:srgbClr val="FF0000"/>
                </a:solidFill>
              </a:rPr>
              <a:t>İlk kademe yönetim ve ekibi</a:t>
            </a:r>
            <a:r>
              <a:rPr lang="tr-TR" dirty="0" smtClean="0"/>
              <a:t>: Belirlenen stratejilere ve prosedürlere göre işleri standart bir şekilde yerine getirme sorumluluğuyla yükümlüdürler. </a:t>
            </a:r>
            <a:r>
              <a:rPr lang="tr-TR" dirty="0" smtClean="0">
                <a:solidFill>
                  <a:srgbClr val="FF0000"/>
                </a:solidFill>
              </a:rPr>
              <a:t>Ekipler</a:t>
            </a:r>
            <a:r>
              <a:rPr lang="tr-TR" dirty="0" smtClean="0"/>
              <a:t>: İşler ilk kademede ekipler halinde gerçekleştirilir. Bir uçağın uçuş ekibi vardır.  Sorumluluk bütün olarak hepsinin üzerindedir. Kargonun ekibi vardır. Uçak bakımı ekip halinde çalışır. Hava trafik kontrolörleri ekip halinde çalışırlar. Ekip bir işin farklı yönlerini yerine getiriyor olabilir, fakat işin bütün olarak performansı herkesin kendi üzerine düşen payını başarılı bir şekilde yerine getirmesine bağlıdır. </a:t>
            </a:r>
            <a:endParaRPr lang="tr-TR" dirty="0"/>
          </a:p>
        </p:txBody>
      </p:sp>
    </p:spTree>
    <p:extLst>
      <p:ext uri="{BB962C8B-B14F-4D97-AF65-F5344CB8AC3E}">
        <p14:creationId xmlns:p14="http://schemas.microsoft.com/office/powerpoint/2010/main" val="212542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Bireysel ve Grup Olarak sorumluluk-2</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solidFill>
                  <a:srgbClr val="FF0000"/>
                </a:solidFill>
              </a:rPr>
              <a:t>Bireysel çalışma</a:t>
            </a:r>
            <a:r>
              <a:rPr lang="tr-TR" dirty="0" smtClean="0"/>
              <a:t>: Görevler kişilere özgüdür ve herkesin iş tanımında nelerden sorumlu olacağı belirtilmiştir. İnsanlar çoğu kez örgütsel ödüllerden daha çok pay almak için bireysel başarıya önem verirler. Fakat tek başına bireysel başarıya odaklanma ekibin başarısız olmasına yol açar.</a:t>
            </a:r>
          </a:p>
          <a:p>
            <a:r>
              <a:rPr lang="tr-TR" dirty="0" smtClean="0">
                <a:solidFill>
                  <a:srgbClr val="FF0000"/>
                </a:solidFill>
              </a:rPr>
              <a:t>Ekibin bir parçası olma</a:t>
            </a:r>
            <a:r>
              <a:rPr lang="tr-TR" dirty="0" smtClean="0"/>
              <a:t>: Ekip çalışması sürekli veya kısmi nitelikte olabilir. Bazen belirli işlerde ekip üyelerinin bir araya gelerek işbirliği yapmaları gerekebilir. Fakat çoğunlukla bireysel iş çıktıları diğerlerinin girdileri olduğundan dolaylı ekip çalışması durumu söz konusudur. Bu nedenle havacılık personelinin kendi </a:t>
            </a:r>
            <a:r>
              <a:rPr lang="tr-TR" dirty="0" smtClean="0"/>
              <a:t>bireysel </a:t>
            </a:r>
            <a:r>
              <a:rPr lang="tr-TR" dirty="0" smtClean="0"/>
              <a:t>başarısı kadar tük ekibin başarısını göz önünde bulundurması gerekir.  </a:t>
            </a:r>
            <a:r>
              <a:rPr lang="tr-TR" dirty="0" smtClean="0"/>
              <a:t>Grup olarak sorumluluk </a:t>
            </a:r>
            <a:r>
              <a:rPr lang="tr-TR" u="sng" dirty="0" smtClean="0"/>
              <a:t>grubun amaçlarını gerçekleştirme derecesiyle ölçülür. </a:t>
            </a:r>
            <a:endParaRPr lang="tr-TR" u="sng" dirty="0"/>
          </a:p>
        </p:txBody>
      </p:sp>
    </p:spTree>
    <p:extLst>
      <p:ext uri="{BB962C8B-B14F-4D97-AF65-F5344CB8AC3E}">
        <p14:creationId xmlns:p14="http://schemas.microsoft.com/office/powerpoint/2010/main" val="107946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0000"/>
                </a:solidFill>
              </a:rPr>
              <a:t>Bireysel ve Grup Olarak </a:t>
            </a:r>
            <a:r>
              <a:rPr lang="tr-TR" dirty="0" smtClean="0">
                <a:solidFill>
                  <a:srgbClr val="FF0000"/>
                </a:solidFill>
              </a:rPr>
              <a:t>sorumluluk-3</a:t>
            </a:r>
            <a:endParaRPr lang="tr-TR" dirty="0"/>
          </a:p>
        </p:txBody>
      </p:sp>
      <p:sp>
        <p:nvSpPr>
          <p:cNvPr id="3" name="İçerik Yer Tutucusu 2"/>
          <p:cNvSpPr>
            <a:spLocks noGrp="1"/>
          </p:cNvSpPr>
          <p:nvPr>
            <p:ph idx="1"/>
          </p:nvPr>
        </p:nvSpPr>
        <p:spPr/>
        <p:txBody>
          <a:bodyPr/>
          <a:lstStyle/>
          <a:p>
            <a:r>
              <a:rPr lang="tr-TR" dirty="0" smtClean="0"/>
              <a:t>Bireysel sorumluluk herkesin kendi yaptığı işten kendisinin sorumlu olmasıdır.</a:t>
            </a:r>
          </a:p>
          <a:p>
            <a:r>
              <a:rPr lang="tr-TR" dirty="0" smtClean="0"/>
              <a:t>Grup sorumluğunun iki anlamı vardır.</a:t>
            </a:r>
          </a:p>
          <a:p>
            <a:pPr lvl="1"/>
            <a:r>
              <a:rPr lang="tr-TR" dirty="0" smtClean="0">
                <a:solidFill>
                  <a:srgbClr val="FF0000"/>
                </a:solidFill>
              </a:rPr>
              <a:t>Herkesin bir ölçüde gruptaki diğer arkadaşından, diğer arkadaşının çalışmalarından da sorumlu olmasıdır. Bu konuda kişinin kendi içinde «etik değerler» geliştirmesidir. </a:t>
            </a:r>
          </a:p>
          <a:p>
            <a:pPr lvl="1"/>
            <a:r>
              <a:rPr lang="tr-TR" dirty="0" smtClean="0">
                <a:solidFill>
                  <a:schemeClr val="accent3">
                    <a:lumMod val="50000"/>
                  </a:schemeClr>
                </a:solidFill>
              </a:rPr>
              <a:t>Grubun bütün olarak hedefleri gerçekleştirme derecesinden işletmeye karşı sorumlu olmasıdır. </a:t>
            </a:r>
            <a:endParaRPr lang="tr-TR" dirty="0">
              <a:solidFill>
                <a:schemeClr val="accent3">
                  <a:lumMod val="50000"/>
                </a:schemeClr>
              </a:solidFill>
            </a:endParaRPr>
          </a:p>
        </p:txBody>
      </p:sp>
    </p:spTree>
    <p:extLst>
      <p:ext uri="{BB962C8B-B14F-4D97-AF65-F5344CB8AC3E}">
        <p14:creationId xmlns:p14="http://schemas.microsoft.com/office/powerpoint/2010/main" val="136727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otivation and demotiv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8086725" cy="539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84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Motivasyon-Motivasyonsuzluk</a:t>
            </a:r>
            <a:endParaRPr lang="tr-TR" dirty="0"/>
          </a:p>
        </p:txBody>
      </p:sp>
      <p:pic>
        <p:nvPicPr>
          <p:cNvPr id="2050" name="Picture 2" descr="Image result for Motivation and demotiv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8136904" cy="5240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07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Motivasyon-Motivasyonsuzluk-1</a:t>
            </a:r>
            <a:endParaRPr lang="tr-TR" dirty="0"/>
          </a:p>
        </p:txBody>
      </p:sp>
      <p:sp>
        <p:nvSpPr>
          <p:cNvPr id="3" name="İçerik Yer Tutucusu 2"/>
          <p:cNvSpPr>
            <a:spLocks noGrp="1"/>
          </p:cNvSpPr>
          <p:nvPr>
            <p:ph idx="1"/>
          </p:nvPr>
        </p:nvSpPr>
        <p:spPr/>
        <p:txBody>
          <a:bodyPr>
            <a:normAutofit/>
          </a:bodyPr>
          <a:lstStyle/>
          <a:p>
            <a:r>
              <a:rPr lang="tr-TR" dirty="0" smtClean="0">
                <a:solidFill>
                  <a:srgbClr val="C00000"/>
                </a:solidFill>
              </a:rPr>
              <a:t>Motivasyon</a:t>
            </a:r>
            <a:r>
              <a:rPr lang="tr-TR" dirty="0" smtClean="0"/>
              <a:t> bir işi veya bir görevi yapma, tamamlama veya bitirme konusunda  duyulan isteklilik, heyecan ve yüksek çaba gösterme halidir.</a:t>
            </a:r>
          </a:p>
          <a:p>
            <a:r>
              <a:rPr lang="tr-TR" dirty="0" smtClean="0">
                <a:solidFill>
                  <a:srgbClr val="C00000"/>
                </a:solidFill>
              </a:rPr>
              <a:t>Motivasyonsuzluk</a:t>
            </a:r>
            <a:r>
              <a:rPr lang="tr-TR" dirty="0" smtClean="0"/>
              <a:t> ise isteksizlik, hareketsizlik, işi veya görevi can sıkıcı bulma, içinden gelmeme, sıkılma, harekete geçememe veya düşük tempo ile, istemeyerek çalışma halidir. </a:t>
            </a:r>
            <a:endParaRPr lang="tr-TR" dirty="0" smtClean="0"/>
          </a:p>
          <a:p>
            <a:endParaRPr lang="en-US" dirty="0"/>
          </a:p>
          <a:p>
            <a:endParaRPr lang="tr-TR" dirty="0"/>
          </a:p>
        </p:txBody>
      </p:sp>
    </p:spTree>
    <p:extLst>
      <p:ext uri="{BB962C8B-B14F-4D97-AF65-F5344CB8AC3E}">
        <p14:creationId xmlns:p14="http://schemas.microsoft.com/office/powerpoint/2010/main" val="106573611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TotalTime>
  <Words>1624</Words>
  <Application>Microsoft Office PowerPoint</Application>
  <PresentationFormat>Ekran Gösterisi (4:3)</PresentationFormat>
  <Paragraphs>140</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Sosyal Psikoloji</vt:lpstr>
      <vt:lpstr>Sosyal Psikoloji</vt:lpstr>
      <vt:lpstr>Sosyal Çevre</vt:lpstr>
      <vt:lpstr>Bireysel ve Grup Olarak sorumluluk</vt:lpstr>
      <vt:lpstr>Bireysel ve Grup Olarak sorumluluk-2</vt:lpstr>
      <vt:lpstr>Bireysel ve Grup Olarak sorumluluk-3</vt:lpstr>
      <vt:lpstr>PowerPoint Sunusu</vt:lpstr>
      <vt:lpstr>Motivasyon-Motivasyonsuzluk</vt:lpstr>
      <vt:lpstr>Motivasyon-Motivasyonsuzluk-1</vt:lpstr>
      <vt:lpstr>Motivasyon-Motivasyonsuzluk-2</vt:lpstr>
      <vt:lpstr>İçsel Motivasyon-Dışsal Motivasyon-3</vt:lpstr>
      <vt:lpstr>Motivasyon Süreci</vt:lpstr>
      <vt:lpstr>Motive edici faktörler  Motivasyonu engelleyen faktörler</vt:lpstr>
      <vt:lpstr>Meslektaş Baskısı-1</vt:lpstr>
      <vt:lpstr>Meslektaş Baskısı-2</vt:lpstr>
      <vt:lpstr>Baskıların negatif  sonuçları</vt:lpstr>
      <vt:lpstr>Arkadaş baskılarıyla nasıl başa çıkabiliriz</vt:lpstr>
      <vt:lpstr>Kültür Sorunları-1</vt:lpstr>
      <vt:lpstr>Kültür Sorunları-2</vt:lpstr>
      <vt:lpstr>Kültür Sorunlarla baş edebilmek için ne yapmalıyız?</vt:lpstr>
      <vt:lpstr>Takım Çalışması- Team working</vt:lpstr>
      <vt:lpstr>Takım Çalışmasının özellikleri nelerdir</vt:lpstr>
      <vt:lpstr>Takımlar nasıl iyi çalışırlar</vt:lpstr>
      <vt:lpstr>Yönetim, Nezaret ve Liderlik Management, supervision and leadership</vt:lpstr>
      <vt:lpstr>Yöneticilerin ve nezaretçilerin özellikleri nelerdir</vt:lpstr>
      <vt:lpstr>Nezaretçiler ve çalışanlar</vt:lpstr>
      <vt:lpstr>Etkin yöneticilik ve liderlik nasıl yapılır-1</vt:lpstr>
      <vt:lpstr>Etkin yöneticilik ve liderlik nasıl yapılır-2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Performansı ve Sınırlılıkları</dc:title>
  <dc:creator>Hüner ŞENCAN</dc:creator>
  <cp:lastModifiedBy>Hüner ŞENCAN</cp:lastModifiedBy>
  <cp:revision>63</cp:revision>
  <dcterms:created xsi:type="dcterms:W3CDTF">2017-11-13T12:32:40Z</dcterms:created>
  <dcterms:modified xsi:type="dcterms:W3CDTF">2017-11-14T15:02:58Z</dcterms:modified>
</cp:coreProperties>
</file>