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70" r:id="rId39"/>
    <p:sldId id="272"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5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22.5.2017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60869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22.5.2017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63139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22.5.2017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01693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8790F0BA-16E1-4E10-B0BB-DB6E1E907582}" type="datetimeFigureOut">
              <a:rPr lang="tr-TR" smtClean="0"/>
              <a:t>22.5.2017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88839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0F0BA-16E1-4E10-B0BB-DB6E1E907582}" type="datetimeFigureOut">
              <a:rPr lang="tr-TR" smtClean="0"/>
              <a:t>22.5.2017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0122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8790F0BA-16E1-4E10-B0BB-DB6E1E907582}" type="datetimeFigureOut">
              <a:rPr lang="tr-TR" smtClean="0"/>
              <a:t>22.5.2017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174183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8790F0BA-16E1-4E10-B0BB-DB6E1E907582}" type="datetimeFigureOut">
              <a:rPr lang="tr-TR" smtClean="0"/>
              <a:t>22.5.2017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5553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8790F0BA-16E1-4E10-B0BB-DB6E1E907582}" type="datetimeFigureOut">
              <a:rPr lang="tr-TR" smtClean="0"/>
              <a:t>22.5.2017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22395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0F0BA-16E1-4E10-B0BB-DB6E1E907582}" type="datetimeFigureOut">
              <a:rPr lang="tr-TR" smtClean="0"/>
              <a:t>22.5.2017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273865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0F0BA-16E1-4E10-B0BB-DB6E1E907582}" type="datetimeFigureOut">
              <a:rPr lang="tr-TR" smtClean="0"/>
              <a:t>22.5.2017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388051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0F0BA-16E1-4E10-B0BB-DB6E1E907582}" type="datetimeFigureOut">
              <a:rPr lang="tr-TR" smtClean="0"/>
              <a:t>22.5.2017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D855162-B64A-4F32-8192-DD32467235E8}" type="slidenum">
              <a:rPr lang="tr-TR" smtClean="0"/>
              <a:t>‹#›</a:t>
            </a:fld>
            <a:endParaRPr lang="tr-TR"/>
          </a:p>
        </p:txBody>
      </p:sp>
    </p:spTree>
    <p:extLst>
      <p:ext uri="{BB962C8B-B14F-4D97-AF65-F5344CB8AC3E}">
        <p14:creationId xmlns:p14="http://schemas.microsoft.com/office/powerpoint/2010/main" val="158556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0F0BA-16E1-4E10-B0BB-DB6E1E907582}" type="datetimeFigureOut">
              <a:rPr lang="tr-TR" smtClean="0"/>
              <a:t>22.5.2017</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5162-B64A-4F32-8192-DD32467235E8}" type="slidenum">
              <a:rPr lang="tr-TR" smtClean="0"/>
              <a:t>‹#›</a:t>
            </a:fld>
            <a:endParaRPr lang="tr-TR"/>
          </a:p>
        </p:txBody>
      </p:sp>
    </p:spTree>
    <p:extLst>
      <p:ext uri="{BB962C8B-B14F-4D97-AF65-F5344CB8AC3E}">
        <p14:creationId xmlns:p14="http://schemas.microsoft.com/office/powerpoint/2010/main" val="147946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758057"/>
          </a:xfrm>
        </p:spPr>
        <p:txBody>
          <a:bodyPr>
            <a:noAutofit/>
          </a:bodyPr>
          <a:lstStyle/>
          <a:p>
            <a:r>
              <a:rPr lang="tr-TR" sz="4000" dirty="0" smtClean="0"/>
              <a:t>ÖRGÜT KÜLTÜRÜ </a:t>
            </a:r>
            <a:br>
              <a:rPr lang="tr-TR" sz="4000" dirty="0" smtClean="0"/>
            </a:br>
            <a:r>
              <a:rPr lang="tr-TR" sz="4000" dirty="0" smtClean="0"/>
              <a:t>VE </a:t>
            </a:r>
            <a:br>
              <a:rPr lang="tr-TR" sz="4000" dirty="0" smtClean="0"/>
            </a:br>
            <a:r>
              <a:rPr lang="tr-TR" sz="4000" dirty="0" smtClean="0"/>
              <a:t>ÖRGÜTSEL ADALET</a:t>
            </a:r>
            <a:endParaRPr lang="tr-TR" sz="4000" dirty="0"/>
          </a:p>
        </p:txBody>
      </p:sp>
      <p:sp>
        <p:nvSpPr>
          <p:cNvPr id="3" name="Subtitle 2"/>
          <p:cNvSpPr>
            <a:spLocks noGrp="1"/>
          </p:cNvSpPr>
          <p:nvPr>
            <p:ph type="subTitle" idx="1"/>
          </p:nvPr>
        </p:nvSpPr>
        <p:spPr/>
        <p:txBody>
          <a:bodyPr>
            <a:normAutofit/>
          </a:bodyPr>
          <a:lstStyle/>
          <a:p>
            <a:r>
              <a:rPr lang="tr-TR" sz="2400" dirty="0" smtClean="0">
                <a:solidFill>
                  <a:schemeClr val="tx1"/>
                </a:solidFill>
              </a:rPr>
              <a:t>MERVE ÖZABUŞ</a:t>
            </a:r>
          </a:p>
          <a:p>
            <a:r>
              <a:rPr lang="tr-TR" sz="2400" dirty="0" smtClean="0">
                <a:solidFill>
                  <a:schemeClr val="tx1"/>
                </a:solidFill>
              </a:rPr>
              <a:t>İSTANBUL TİCARET ÜNİVERSİTESİ</a:t>
            </a:r>
            <a:endParaRPr lang="tr-TR" sz="2400" dirty="0">
              <a:solidFill>
                <a:schemeClr val="tx1"/>
              </a:solidFill>
            </a:endParaRPr>
          </a:p>
        </p:txBody>
      </p:sp>
    </p:spTree>
    <p:extLst>
      <p:ext uri="{BB962C8B-B14F-4D97-AF65-F5344CB8AC3E}">
        <p14:creationId xmlns:p14="http://schemas.microsoft.com/office/powerpoint/2010/main" val="378237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a:bodyPr>
          <a:lstStyle/>
          <a:p>
            <a:pPr algn="l"/>
            <a:r>
              <a:rPr lang="tr-TR" dirty="0" smtClean="0"/>
              <a:t>Örgüt Kültürünü Oluşturan Unsurlar</a:t>
            </a:r>
            <a:endParaRPr lang="tr-TR" dirty="0"/>
          </a:p>
        </p:txBody>
      </p:sp>
      <p:sp>
        <p:nvSpPr>
          <p:cNvPr id="3" name="Content Placeholder 2"/>
          <p:cNvSpPr>
            <a:spLocks noGrp="1"/>
          </p:cNvSpPr>
          <p:nvPr>
            <p:ph idx="1"/>
          </p:nvPr>
        </p:nvSpPr>
        <p:spPr/>
        <p:txBody>
          <a:bodyPr/>
          <a:lstStyle/>
          <a:p>
            <a:r>
              <a:rPr lang="tr-TR" dirty="0"/>
              <a:t>Örgüt kültürünü çeşitli unsurlar oluşturur. Bu unsurlar:</a:t>
            </a:r>
          </a:p>
          <a:p>
            <a:pPr lvl="1"/>
            <a:r>
              <a:rPr lang="tr-TR" dirty="0"/>
              <a:t>Örgütsel değerler</a:t>
            </a:r>
          </a:p>
          <a:p>
            <a:pPr lvl="1"/>
            <a:r>
              <a:rPr lang="tr-TR" dirty="0"/>
              <a:t>Semboller</a:t>
            </a:r>
          </a:p>
          <a:p>
            <a:pPr lvl="1"/>
            <a:r>
              <a:rPr lang="tr-TR" dirty="0"/>
              <a:t>Hikayeler, masallardır.</a:t>
            </a:r>
          </a:p>
          <a:p>
            <a:endParaRPr lang="tr-TR" dirty="0"/>
          </a:p>
        </p:txBody>
      </p:sp>
    </p:spTree>
    <p:extLst>
      <p:ext uri="{BB962C8B-B14F-4D97-AF65-F5344CB8AC3E}">
        <p14:creationId xmlns:p14="http://schemas.microsoft.com/office/powerpoint/2010/main" val="46449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Değerler</a:t>
            </a:r>
            <a:endParaRPr lang="tr-TR" dirty="0"/>
          </a:p>
        </p:txBody>
      </p:sp>
      <p:sp>
        <p:nvSpPr>
          <p:cNvPr id="3" name="Content Placeholder 2"/>
          <p:cNvSpPr>
            <a:spLocks noGrp="1"/>
          </p:cNvSpPr>
          <p:nvPr>
            <p:ph idx="1"/>
          </p:nvPr>
        </p:nvSpPr>
        <p:spPr/>
        <p:txBody>
          <a:bodyPr>
            <a:normAutofit/>
          </a:bodyPr>
          <a:lstStyle/>
          <a:p>
            <a:r>
              <a:rPr lang="tr-TR" sz="2800" dirty="0"/>
              <a:t>Organizasyon üyeleri tarafından paylaşılan, nelerin iyi veya kötü, nelerin onaylanan veya onaylanmayan olduğunu belirleyen görüşlerdir</a:t>
            </a:r>
            <a:r>
              <a:rPr lang="tr-TR" sz="2800" dirty="0" smtClean="0"/>
              <a:t>.</a:t>
            </a:r>
          </a:p>
          <a:p>
            <a:r>
              <a:rPr lang="tr-TR" sz="2800" dirty="0" smtClean="0"/>
              <a:t>Kalite</a:t>
            </a:r>
            <a:r>
              <a:rPr lang="tr-TR" sz="2800" dirty="0"/>
              <a:t>, temizlik, iyi servis, müşteriye güleryüz örgütsel değerlere verilebilecek birkaç örnektir</a:t>
            </a:r>
            <a:r>
              <a:rPr lang="tr-TR" sz="2800" dirty="0" smtClean="0"/>
              <a:t>.</a:t>
            </a:r>
          </a:p>
          <a:p>
            <a:pPr marL="0" indent="0">
              <a:buNone/>
            </a:pPr>
            <a:endParaRPr lang="tr-TR" sz="2800" dirty="0"/>
          </a:p>
          <a:p>
            <a:r>
              <a:rPr lang="tr-TR" sz="2800" dirty="0"/>
              <a:t>Bir organizasyonun benimsenen bir üyesi olmak, değerleri benimseyip uymakla mümkündür.</a:t>
            </a:r>
          </a:p>
          <a:p>
            <a:endParaRPr lang="tr-TR" sz="2800" dirty="0"/>
          </a:p>
        </p:txBody>
      </p:sp>
    </p:spTree>
    <p:extLst>
      <p:ext uri="{BB962C8B-B14F-4D97-AF65-F5344CB8AC3E}">
        <p14:creationId xmlns:p14="http://schemas.microsoft.com/office/powerpoint/2010/main" val="1729554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Semboller</a:t>
            </a:r>
            <a:endParaRPr lang="tr-TR" dirty="0"/>
          </a:p>
        </p:txBody>
      </p:sp>
      <p:sp>
        <p:nvSpPr>
          <p:cNvPr id="3" name="Content Placeholder 2"/>
          <p:cNvSpPr>
            <a:spLocks noGrp="1"/>
          </p:cNvSpPr>
          <p:nvPr>
            <p:ph idx="1"/>
          </p:nvPr>
        </p:nvSpPr>
        <p:spPr/>
        <p:txBody>
          <a:bodyPr/>
          <a:lstStyle/>
          <a:p>
            <a:pPr>
              <a:lnSpc>
                <a:spcPct val="90000"/>
              </a:lnSpc>
            </a:pPr>
            <a:r>
              <a:rPr lang="tr-TR" dirty="0" smtClean="0"/>
              <a:t>Şekiller</a:t>
            </a:r>
            <a:r>
              <a:rPr lang="tr-TR" dirty="0"/>
              <a:t>, giysiler, binalar, etkinlikler, sloganlar gibi organizasyon kimliğini vurgulayan unsurlardır.</a:t>
            </a:r>
          </a:p>
          <a:p>
            <a:pPr>
              <a:lnSpc>
                <a:spcPct val="90000"/>
              </a:lnSpc>
            </a:pPr>
            <a:r>
              <a:rPr lang="tr-TR" dirty="0"/>
              <a:t>Şirket amblemi, kuruluş yıldönümü etkinlikleri, amblemli özel iş giysileri, üniversite üyelerinin akademik giysilerini örnek verilebilir</a:t>
            </a:r>
            <a:r>
              <a:rPr lang="tr-TR" dirty="0" smtClean="0"/>
              <a:t>.</a:t>
            </a:r>
          </a:p>
          <a:p>
            <a:pPr>
              <a:lnSpc>
                <a:spcPct val="90000"/>
              </a:lnSpc>
            </a:pPr>
            <a:endParaRPr lang="tr-TR" dirty="0"/>
          </a:p>
          <a:p>
            <a:pPr>
              <a:lnSpc>
                <a:spcPct val="90000"/>
              </a:lnSpc>
            </a:pPr>
            <a:r>
              <a:rPr lang="tr-TR" dirty="0"/>
              <a:t>Semboller, bireylere kendini organizasyonun bir parçası olduğu duygusunu verir.</a:t>
            </a:r>
          </a:p>
          <a:p>
            <a:endParaRPr lang="tr-TR" dirty="0"/>
          </a:p>
        </p:txBody>
      </p:sp>
    </p:spTree>
    <p:extLst>
      <p:ext uri="{BB962C8B-B14F-4D97-AF65-F5344CB8AC3E}">
        <p14:creationId xmlns:p14="http://schemas.microsoft.com/office/powerpoint/2010/main" val="1800374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Hikayeler, Masallar</a:t>
            </a:r>
            <a:endParaRPr lang="tr-TR" dirty="0"/>
          </a:p>
        </p:txBody>
      </p:sp>
      <p:sp>
        <p:nvSpPr>
          <p:cNvPr id="3" name="Content Placeholder 2"/>
          <p:cNvSpPr>
            <a:spLocks noGrp="1"/>
          </p:cNvSpPr>
          <p:nvPr>
            <p:ph idx="1"/>
          </p:nvPr>
        </p:nvSpPr>
        <p:spPr/>
        <p:txBody>
          <a:bodyPr>
            <a:normAutofit/>
          </a:bodyPr>
          <a:lstStyle/>
          <a:p>
            <a:pPr>
              <a:lnSpc>
                <a:spcPct val="80000"/>
              </a:lnSpc>
            </a:pPr>
            <a:r>
              <a:rPr lang="tr-TR" dirty="0"/>
              <a:t>Organizasyonun kuruluşu, geçmişi ya da başarıları ile ilgili olarak anlatılan gerçek veya yaratılan olaylardır. </a:t>
            </a:r>
            <a:endParaRPr lang="tr-TR" dirty="0" smtClean="0"/>
          </a:p>
          <a:p>
            <a:pPr marL="0" indent="0">
              <a:lnSpc>
                <a:spcPct val="80000"/>
              </a:lnSpc>
              <a:buNone/>
            </a:pPr>
            <a:endParaRPr lang="tr-TR" dirty="0"/>
          </a:p>
          <a:p>
            <a:pPr>
              <a:lnSpc>
                <a:spcPct val="80000"/>
              </a:lnSpc>
            </a:pPr>
            <a:r>
              <a:rPr lang="tr-TR" dirty="0"/>
              <a:t>Bunlar özellikle köklü geçmişe sahip kuruluşlarda etkilidir, bir nesilden diğerine aktarılır ve değerlerin pekişmesinde rol oynar.</a:t>
            </a:r>
          </a:p>
          <a:p>
            <a:endParaRPr lang="tr-TR" dirty="0"/>
          </a:p>
        </p:txBody>
      </p:sp>
    </p:spTree>
    <p:extLst>
      <p:ext uri="{BB962C8B-B14F-4D97-AF65-F5344CB8AC3E}">
        <p14:creationId xmlns:p14="http://schemas.microsoft.com/office/powerpoint/2010/main" val="2747256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tr-TR" sz="4800" dirty="0"/>
              <a:t>Hikayeler, </a:t>
            </a:r>
            <a:r>
              <a:rPr lang="tr-TR" sz="4800" dirty="0" smtClean="0"/>
              <a:t>Masallar-2</a:t>
            </a:r>
            <a:endParaRPr lang="tr-TR" sz="4800" dirty="0"/>
          </a:p>
        </p:txBody>
      </p:sp>
      <p:sp>
        <p:nvSpPr>
          <p:cNvPr id="3" name="Content Placeholder 2"/>
          <p:cNvSpPr>
            <a:spLocks noGrp="1"/>
          </p:cNvSpPr>
          <p:nvPr>
            <p:ph idx="1"/>
          </p:nvPr>
        </p:nvSpPr>
        <p:spPr/>
        <p:txBody>
          <a:bodyPr/>
          <a:lstStyle/>
          <a:p>
            <a:pPr>
              <a:lnSpc>
                <a:spcPct val="80000"/>
              </a:lnSpc>
            </a:pPr>
            <a:r>
              <a:rPr lang="tr-TR" dirty="0"/>
              <a:t>Hikayeler ya da masalların organizasyon içinde kulaktan kulağa anlatılması, yazılı kurallardan çok daha etkili olabilir</a:t>
            </a:r>
            <a:r>
              <a:rPr lang="tr-TR" dirty="0" smtClean="0"/>
              <a:t>.</a:t>
            </a:r>
          </a:p>
          <a:p>
            <a:pPr marL="0" indent="0">
              <a:lnSpc>
                <a:spcPct val="80000"/>
              </a:lnSpc>
              <a:buNone/>
            </a:pPr>
            <a:endParaRPr lang="tr-TR" dirty="0"/>
          </a:p>
          <a:p>
            <a:pPr>
              <a:lnSpc>
                <a:spcPct val="80000"/>
              </a:lnSpc>
            </a:pPr>
            <a:r>
              <a:rPr lang="tr-TR" dirty="0"/>
              <a:t>Özellikle kurucular ya da başarılı yöneticilerin kişiliğine yönelik hikayeler, üyeleri güdüleyici rol oynar.</a:t>
            </a:r>
          </a:p>
          <a:p>
            <a:endParaRPr lang="tr-TR" dirty="0"/>
          </a:p>
        </p:txBody>
      </p:sp>
    </p:spTree>
    <p:extLst>
      <p:ext uri="{BB962C8B-B14F-4D97-AF65-F5344CB8AC3E}">
        <p14:creationId xmlns:p14="http://schemas.microsoft.com/office/powerpoint/2010/main" val="117602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 Belirleyen Temel Özellikler</a:t>
            </a:r>
          </a:p>
        </p:txBody>
      </p:sp>
      <p:sp>
        <p:nvSpPr>
          <p:cNvPr id="3" name="Content Placeholder 2"/>
          <p:cNvSpPr>
            <a:spLocks noGrp="1"/>
          </p:cNvSpPr>
          <p:nvPr>
            <p:ph idx="1"/>
          </p:nvPr>
        </p:nvSpPr>
        <p:spPr/>
        <p:txBody>
          <a:bodyPr/>
          <a:lstStyle/>
          <a:p>
            <a:r>
              <a:rPr lang="tr-TR" dirty="0" smtClean="0"/>
              <a:t>Denetim</a:t>
            </a:r>
          </a:p>
          <a:p>
            <a:r>
              <a:rPr lang="tr-TR" dirty="0"/>
              <a:t>Kimlik </a:t>
            </a:r>
            <a:r>
              <a:rPr lang="tr-TR" dirty="0" smtClean="0"/>
              <a:t>oluşumu</a:t>
            </a:r>
          </a:p>
          <a:p>
            <a:r>
              <a:rPr lang="tr-TR" dirty="0"/>
              <a:t>Ödül </a:t>
            </a:r>
            <a:r>
              <a:rPr lang="tr-TR" dirty="0" smtClean="0"/>
              <a:t>sistemi</a:t>
            </a:r>
          </a:p>
          <a:p>
            <a:r>
              <a:rPr lang="tr-TR" dirty="0"/>
              <a:t>Organizasyon içi çatışma </a:t>
            </a:r>
            <a:r>
              <a:rPr lang="tr-TR" dirty="0" smtClean="0"/>
              <a:t>toleransı</a:t>
            </a:r>
          </a:p>
          <a:p>
            <a:r>
              <a:rPr lang="tr-TR" dirty="0"/>
              <a:t>İletişim kanallarının yapısı</a:t>
            </a:r>
          </a:p>
        </p:txBody>
      </p:sp>
    </p:spTree>
    <p:extLst>
      <p:ext uri="{BB962C8B-B14F-4D97-AF65-F5344CB8AC3E}">
        <p14:creationId xmlns:p14="http://schemas.microsoft.com/office/powerpoint/2010/main" val="3610093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colorTemperature colorTemp="7500"/>
                    </a14:imgEffect>
                    <a14:imgEffect>
                      <a14:saturation sat="3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Kültürünün İşletmeler Açısından Önemi</a:t>
            </a:r>
          </a:p>
        </p:txBody>
      </p:sp>
      <p:sp>
        <p:nvSpPr>
          <p:cNvPr id="3" name="Content Placeholder 2"/>
          <p:cNvSpPr>
            <a:spLocks noGrp="1"/>
          </p:cNvSpPr>
          <p:nvPr>
            <p:ph idx="1"/>
          </p:nvPr>
        </p:nvSpPr>
        <p:spPr/>
        <p:txBody>
          <a:bodyPr/>
          <a:lstStyle/>
          <a:p>
            <a:pPr>
              <a:lnSpc>
                <a:spcPct val="80000"/>
              </a:lnSpc>
            </a:pPr>
            <a:r>
              <a:rPr lang="tr-TR" dirty="0"/>
              <a:t>İşletmelerin hedeflerine ulaşıp başarılı sonuçlar almasında etkili unsur yalnızca çalışanların yetenekleri değildir. Organizasyonun yapısı ya da faaliyetlerin bölümlendirilmesi de değildir</a:t>
            </a:r>
            <a:r>
              <a:rPr lang="tr-TR" dirty="0" smtClean="0"/>
              <a:t>.</a:t>
            </a:r>
          </a:p>
          <a:p>
            <a:pPr>
              <a:lnSpc>
                <a:spcPct val="80000"/>
              </a:lnSpc>
            </a:pPr>
            <a:endParaRPr lang="tr-TR" dirty="0"/>
          </a:p>
          <a:p>
            <a:pPr>
              <a:lnSpc>
                <a:spcPct val="80000"/>
              </a:lnSpc>
            </a:pPr>
            <a:r>
              <a:rPr lang="tr-TR" dirty="0"/>
              <a:t>Tüm unsurların bir arada uyumlu bir </a:t>
            </a:r>
            <a:r>
              <a:rPr lang="tr-TR" dirty="0" smtClean="0"/>
              <a:t>bütün </a:t>
            </a:r>
            <a:r>
              <a:rPr lang="tr-TR" dirty="0"/>
              <a:t>oluşturması gerekir</a:t>
            </a:r>
            <a:r>
              <a:rPr lang="tr-TR" dirty="0" smtClean="0"/>
              <a:t>.</a:t>
            </a:r>
          </a:p>
          <a:p>
            <a:endParaRPr lang="tr-TR" dirty="0" smtClean="0"/>
          </a:p>
          <a:p>
            <a:endParaRPr lang="tr-TR" dirty="0"/>
          </a:p>
        </p:txBody>
      </p:sp>
    </p:spTree>
    <p:extLst>
      <p:ext uri="{BB962C8B-B14F-4D97-AF65-F5344CB8AC3E}">
        <p14:creationId xmlns:p14="http://schemas.microsoft.com/office/powerpoint/2010/main" val="37638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Kültürünün İşletmeler Açısından </a:t>
            </a:r>
            <a:r>
              <a:rPr lang="tr-TR" dirty="0" smtClean="0"/>
              <a:t>Önemi-2</a:t>
            </a:r>
            <a:endParaRPr lang="tr-TR" dirty="0"/>
          </a:p>
        </p:txBody>
      </p:sp>
      <p:sp>
        <p:nvSpPr>
          <p:cNvPr id="3" name="Content Placeholder 2"/>
          <p:cNvSpPr>
            <a:spLocks noGrp="1"/>
          </p:cNvSpPr>
          <p:nvPr>
            <p:ph idx="1"/>
          </p:nvPr>
        </p:nvSpPr>
        <p:spPr/>
        <p:txBody>
          <a:bodyPr>
            <a:normAutofit/>
          </a:bodyPr>
          <a:lstStyle/>
          <a:p>
            <a:pPr>
              <a:lnSpc>
                <a:spcPct val="90000"/>
              </a:lnSpc>
            </a:pPr>
            <a:r>
              <a:rPr lang="tr-TR" dirty="0"/>
              <a:t>İşletmeler birer açık sistemdir. Örgüt kültürü, bir işletmeyi dış çevreden ayıran sınırları çizer</a:t>
            </a:r>
            <a:r>
              <a:rPr lang="tr-TR" dirty="0" smtClean="0"/>
              <a:t>.</a:t>
            </a:r>
          </a:p>
          <a:p>
            <a:pPr>
              <a:lnSpc>
                <a:spcPct val="90000"/>
              </a:lnSpc>
            </a:pPr>
            <a:r>
              <a:rPr lang="tr-TR" dirty="0" smtClean="0"/>
              <a:t>Örgüt </a:t>
            </a:r>
            <a:r>
              <a:rPr lang="tr-TR" dirty="0"/>
              <a:t>kültürü yeterince güçlü etkiye sahip ise, işletmeyi faaliyetleriyle, çalışanlarıyla, tüm donanımı bir bir arada tutar.</a:t>
            </a:r>
          </a:p>
          <a:p>
            <a:pPr>
              <a:lnSpc>
                <a:spcPct val="90000"/>
              </a:lnSpc>
            </a:pPr>
            <a:r>
              <a:rPr lang="tr-TR" dirty="0"/>
              <a:t>Örgüt kültürü, tutum ve davranışları konusunda çalışanlara yol gösterici bir rol oynar. Özellikle işletmeye yeni katılanlar için bu destek gereklidir.</a:t>
            </a:r>
          </a:p>
          <a:p>
            <a:endParaRPr lang="tr-TR" dirty="0"/>
          </a:p>
        </p:txBody>
      </p:sp>
    </p:spTree>
    <p:extLst>
      <p:ext uri="{BB962C8B-B14F-4D97-AF65-F5344CB8AC3E}">
        <p14:creationId xmlns:p14="http://schemas.microsoft.com/office/powerpoint/2010/main" val="3089836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 Kültüründe İki Boyut</a:t>
            </a:r>
          </a:p>
        </p:txBody>
      </p:sp>
      <p:sp>
        <p:nvSpPr>
          <p:cNvPr id="3" name="Content Placeholder 2"/>
          <p:cNvSpPr>
            <a:spLocks noGrp="1"/>
          </p:cNvSpPr>
          <p:nvPr>
            <p:ph idx="1"/>
          </p:nvPr>
        </p:nvSpPr>
        <p:spPr/>
        <p:txBody>
          <a:bodyPr/>
          <a:lstStyle/>
          <a:p>
            <a:r>
              <a:rPr lang="tr-TR" dirty="0" smtClean="0"/>
              <a:t>Görülebilen Boyut (Semboller</a:t>
            </a:r>
            <a:r>
              <a:rPr lang="tr-TR" dirty="0"/>
              <a:t>, sloganlar, giysiler, büro yerleşimi, törenler ve benzeri unsurlar</a:t>
            </a:r>
            <a:r>
              <a:rPr lang="tr-TR" dirty="0" smtClean="0"/>
              <a:t>)</a:t>
            </a:r>
          </a:p>
          <a:p>
            <a:pPr marL="0" indent="0">
              <a:buNone/>
            </a:pPr>
            <a:endParaRPr lang="tr-TR" dirty="0" smtClean="0"/>
          </a:p>
          <a:p>
            <a:r>
              <a:rPr lang="tr-TR" dirty="0" smtClean="0"/>
              <a:t>Görülemeyen Boyut (Organizasyon </a:t>
            </a:r>
            <a:r>
              <a:rPr lang="tr-TR" dirty="0"/>
              <a:t>üyelerince paylaşılan değerler ve anlayış biçimi)</a:t>
            </a:r>
          </a:p>
          <a:p>
            <a:endParaRPr lang="tr-TR" dirty="0"/>
          </a:p>
        </p:txBody>
      </p:sp>
    </p:spTree>
    <p:extLst>
      <p:ext uri="{BB962C8B-B14F-4D97-AF65-F5344CB8AC3E}">
        <p14:creationId xmlns:p14="http://schemas.microsoft.com/office/powerpoint/2010/main" val="350021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 Kültürü Türleri</a:t>
            </a:r>
          </a:p>
        </p:txBody>
      </p:sp>
      <p:sp>
        <p:nvSpPr>
          <p:cNvPr id="3" name="Content Placeholder 2"/>
          <p:cNvSpPr>
            <a:spLocks noGrp="1"/>
          </p:cNvSpPr>
          <p:nvPr>
            <p:ph idx="1"/>
          </p:nvPr>
        </p:nvSpPr>
        <p:spPr/>
        <p:txBody>
          <a:bodyPr/>
          <a:lstStyle/>
          <a:p>
            <a:pPr>
              <a:lnSpc>
                <a:spcPct val="80000"/>
              </a:lnSpc>
            </a:pPr>
            <a:r>
              <a:rPr lang="tr-TR" dirty="0"/>
              <a:t>Örgüt kültürü güçlü ve zayıf örgüt kültürü olarak ikiye ayrılarak incelenebilir</a:t>
            </a:r>
            <a:r>
              <a:rPr lang="tr-TR" dirty="0" smtClean="0"/>
              <a:t>.</a:t>
            </a:r>
          </a:p>
          <a:p>
            <a:pPr marL="0" indent="0">
              <a:lnSpc>
                <a:spcPct val="80000"/>
              </a:lnSpc>
              <a:buNone/>
            </a:pPr>
            <a:endParaRPr lang="tr-TR" dirty="0"/>
          </a:p>
          <a:p>
            <a:pPr>
              <a:lnSpc>
                <a:spcPct val="80000"/>
              </a:lnSpc>
            </a:pPr>
            <a:r>
              <a:rPr lang="tr-TR" dirty="0"/>
              <a:t>Bireysel ilişkiler esas alındığında örgüt kültürü; güç kültürü, rol kültürü, iş kültürü ve bireysel kültür olarak ayrıştırılabilir.</a:t>
            </a:r>
          </a:p>
          <a:p>
            <a:endParaRPr lang="tr-TR" dirty="0"/>
          </a:p>
        </p:txBody>
      </p:sp>
    </p:spTree>
    <p:extLst>
      <p:ext uri="{BB962C8B-B14F-4D97-AF65-F5344CB8AC3E}">
        <p14:creationId xmlns:p14="http://schemas.microsoft.com/office/powerpoint/2010/main" val="1424615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a:t>
            </a:r>
            <a:endParaRPr lang="tr-TR" dirty="0"/>
          </a:p>
        </p:txBody>
      </p:sp>
      <p:sp>
        <p:nvSpPr>
          <p:cNvPr id="3" name="Content Placeholder 2"/>
          <p:cNvSpPr>
            <a:spLocks noGrp="1"/>
          </p:cNvSpPr>
          <p:nvPr>
            <p:ph idx="1"/>
          </p:nvPr>
        </p:nvSpPr>
        <p:spPr/>
        <p:txBody>
          <a:bodyPr>
            <a:normAutofit/>
          </a:bodyPr>
          <a:lstStyle/>
          <a:p>
            <a:pPr marL="457200" lvl="1" indent="0">
              <a:buNone/>
            </a:pPr>
            <a:r>
              <a:rPr lang="tr-TR" dirty="0" smtClean="0"/>
              <a:t>• </a:t>
            </a:r>
            <a:r>
              <a:rPr lang="tr-TR" dirty="0"/>
              <a:t>Örgütler, insanlar tarafından oluşturulan kurumlardır. </a:t>
            </a:r>
            <a:endParaRPr lang="tr-TR" dirty="0" smtClean="0"/>
          </a:p>
          <a:p>
            <a:pPr marL="457200" lvl="1" indent="0">
              <a:buNone/>
            </a:pPr>
            <a:r>
              <a:rPr lang="tr-TR" dirty="0" smtClean="0"/>
              <a:t>• </a:t>
            </a:r>
            <a:r>
              <a:rPr lang="tr-TR" dirty="0"/>
              <a:t>Örgüt, içinde bulunduğu toplumun küçük bir örneğidir. </a:t>
            </a:r>
            <a:endParaRPr lang="tr-TR" dirty="0" smtClean="0"/>
          </a:p>
          <a:p>
            <a:pPr marL="457200" lvl="1" indent="0">
              <a:buNone/>
            </a:pPr>
            <a:r>
              <a:rPr lang="tr-TR" dirty="0" smtClean="0"/>
              <a:t>• </a:t>
            </a:r>
            <a:r>
              <a:rPr lang="tr-TR" dirty="0"/>
              <a:t>Bir örgütü ayakta tutan şey, belirli amaçlar için bir araya gelen bireylerdir. </a:t>
            </a:r>
          </a:p>
        </p:txBody>
      </p:sp>
    </p:spTree>
    <p:extLst>
      <p:ext uri="{BB962C8B-B14F-4D97-AF65-F5344CB8AC3E}">
        <p14:creationId xmlns:p14="http://schemas.microsoft.com/office/powerpoint/2010/main" val="78172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 Güçlü Örgüt Kültürü</a:t>
            </a:r>
          </a:p>
        </p:txBody>
      </p:sp>
      <p:sp>
        <p:nvSpPr>
          <p:cNvPr id="3" name="Content Placeholder 2"/>
          <p:cNvSpPr>
            <a:spLocks noGrp="1"/>
          </p:cNvSpPr>
          <p:nvPr>
            <p:ph idx="1"/>
          </p:nvPr>
        </p:nvSpPr>
        <p:spPr/>
        <p:txBody>
          <a:bodyPr>
            <a:normAutofit/>
          </a:bodyPr>
          <a:lstStyle/>
          <a:p>
            <a:pPr>
              <a:lnSpc>
                <a:spcPct val="80000"/>
              </a:lnSpc>
            </a:pPr>
            <a:r>
              <a:rPr lang="tr-TR" dirty="0"/>
              <a:t>Örgüt kültürünün işletme çalışanları üzerinde etkili olması ve hedeflere ulaştırılması güçlü oluşuna bağlıdır</a:t>
            </a:r>
            <a:r>
              <a:rPr lang="tr-TR" dirty="0" smtClean="0"/>
              <a:t>.</a:t>
            </a:r>
          </a:p>
          <a:p>
            <a:pPr>
              <a:lnSpc>
                <a:spcPct val="80000"/>
              </a:lnSpc>
            </a:pPr>
            <a:endParaRPr lang="tr-TR" dirty="0"/>
          </a:p>
          <a:p>
            <a:pPr>
              <a:lnSpc>
                <a:spcPct val="80000"/>
              </a:lnSpc>
            </a:pPr>
            <a:r>
              <a:rPr lang="tr-TR" dirty="0"/>
              <a:t>Güçlü kültür, işletme değerlerinin çalışanların çoğunluğu tarafından benimsendiği ve etkisinin işletmenin her noktasında hissedildiği bir örgüt kültürünü ifade eder.</a:t>
            </a:r>
          </a:p>
          <a:p>
            <a:endParaRPr lang="tr-TR" dirty="0" smtClean="0"/>
          </a:p>
          <a:p>
            <a:endParaRPr lang="tr-TR" dirty="0"/>
          </a:p>
          <a:p>
            <a:endParaRPr lang="tr-TR" dirty="0"/>
          </a:p>
        </p:txBody>
      </p:sp>
    </p:spTree>
    <p:extLst>
      <p:ext uri="{BB962C8B-B14F-4D97-AF65-F5344CB8AC3E}">
        <p14:creationId xmlns:p14="http://schemas.microsoft.com/office/powerpoint/2010/main" val="3696396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 Güçlü Örgüt </a:t>
            </a:r>
            <a:r>
              <a:rPr lang="tr-TR" dirty="0" smtClean="0"/>
              <a:t>Kültürü-2</a:t>
            </a:r>
            <a:endParaRPr lang="tr-TR" dirty="0"/>
          </a:p>
        </p:txBody>
      </p:sp>
      <p:sp>
        <p:nvSpPr>
          <p:cNvPr id="3" name="Content Placeholder 2"/>
          <p:cNvSpPr>
            <a:spLocks noGrp="1"/>
          </p:cNvSpPr>
          <p:nvPr>
            <p:ph idx="1"/>
          </p:nvPr>
        </p:nvSpPr>
        <p:spPr/>
        <p:txBody>
          <a:bodyPr/>
          <a:lstStyle/>
          <a:p>
            <a:pPr>
              <a:lnSpc>
                <a:spcPct val="80000"/>
              </a:lnSpc>
            </a:pPr>
            <a:r>
              <a:rPr lang="tr-TR" dirty="0"/>
              <a:t>Güçlü kültüre sahip işletmelerde temel amaçlar, bu amaçlara yönelik tutum ve davranışların neler olduğu, giyim tarzı, çalışma ilişkileri, çalışma temposu, iletişim kanallarının işleyiş biçimi ve benzeri süreçler herkesçe bilinir ve olması gereken biçimde uygulanır</a:t>
            </a:r>
            <a:r>
              <a:rPr lang="tr-TR" dirty="0" smtClean="0"/>
              <a:t>.</a:t>
            </a:r>
          </a:p>
          <a:p>
            <a:pPr>
              <a:lnSpc>
                <a:spcPct val="80000"/>
              </a:lnSpc>
            </a:pPr>
            <a:endParaRPr lang="tr-TR" dirty="0"/>
          </a:p>
          <a:p>
            <a:pPr>
              <a:lnSpc>
                <a:spcPct val="80000"/>
              </a:lnSpc>
            </a:pPr>
            <a:r>
              <a:rPr lang="tr-TR" dirty="0"/>
              <a:t>Güçlü örgüt kültürüne sahip bir işletmede çalışanların büyük bir kısmı genel değerlerle uyum içindedir.</a:t>
            </a:r>
          </a:p>
          <a:p>
            <a:endParaRPr lang="tr-TR" dirty="0"/>
          </a:p>
        </p:txBody>
      </p:sp>
    </p:spTree>
    <p:extLst>
      <p:ext uri="{BB962C8B-B14F-4D97-AF65-F5344CB8AC3E}">
        <p14:creationId xmlns:p14="http://schemas.microsoft.com/office/powerpoint/2010/main" val="1724754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2. Zayıf Örgüt Kültürü</a:t>
            </a:r>
          </a:p>
        </p:txBody>
      </p:sp>
      <p:sp>
        <p:nvSpPr>
          <p:cNvPr id="3" name="Content Placeholder 2"/>
          <p:cNvSpPr>
            <a:spLocks noGrp="1"/>
          </p:cNvSpPr>
          <p:nvPr>
            <p:ph idx="1"/>
          </p:nvPr>
        </p:nvSpPr>
        <p:spPr/>
        <p:txBody>
          <a:bodyPr/>
          <a:lstStyle/>
          <a:p>
            <a:pPr>
              <a:lnSpc>
                <a:spcPct val="80000"/>
              </a:lnSpc>
            </a:pPr>
            <a:r>
              <a:rPr lang="tr-TR" dirty="0"/>
              <a:t>Zayıf örgüt kültürü, genel değerlerin ve davranış biçiminin belirginleşmediği kültür tipidir</a:t>
            </a:r>
            <a:r>
              <a:rPr lang="tr-TR" dirty="0" smtClean="0"/>
              <a:t>.</a:t>
            </a:r>
          </a:p>
          <a:p>
            <a:pPr>
              <a:lnSpc>
                <a:spcPct val="80000"/>
              </a:lnSpc>
            </a:pPr>
            <a:endParaRPr lang="tr-TR" dirty="0"/>
          </a:p>
          <a:p>
            <a:pPr>
              <a:lnSpc>
                <a:spcPct val="80000"/>
              </a:lnSpc>
            </a:pPr>
            <a:r>
              <a:rPr lang="tr-TR" dirty="0"/>
              <a:t>Çalışanlar üzerinde yeterince etkili değildir. Bu nedenle işletmede çoğunluğun benimsediği bir kültürden söz edilmesi mümkün değildir.</a:t>
            </a:r>
          </a:p>
          <a:p>
            <a:endParaRPr lang="tr-TR" dirty="0"/>
          </a:p>
        </p:txBody>
      </p:sp>
    </p:spTree>
    <p:extLst>
      <p:ext uri="{BB962C8B-B14F-4D97-AF65-F5344CB8AC3E}">
        <p14:creationId xmlns:p14="http://schemas.microsoft.com/office/powerpoint/2010/main" val="2132050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2. Zayıf Örgüt </a:t>
            </a:r>
            <a:r>
              <a:rPr lang="tr-TR" dirty="0" smtClean="0"/>
              <a:t>Kültürü-2</a:t>
            </a:r>
            <a:endParaRPr lang="tr-TR" dirty="0"/>
          </a:p>
        </p:txBody>
      </p:sp>
      <p:sp>
        <p:nvSpPr>
          <p:cNvPr id="3" name="Content Placeholder 2"/>
          <p:cNvSpPr>
            <a:spLocks noGrp="1"/>
          </p:cNvSpPr>
          <p:nvPr>
            <p:ph idx="1"/>
          </p:nvPr>
        </p:nvSpPr>
        <p:spPr/>
        <p:txBody>
          <a:bodyPr>
            <a:normAutofit lnSpcReduction="10000"/>
          </a:bodyPr>
          <a:lstStyle/>
          <a:p>
            <a:pPr>
              <a:lnSpc>
                <a:spcPct val="80000"/>
              </a:lnSpc>
            </a:pPr>
            <a:r>
              <a:rPr lang="tr-TR" dirty="0"/>
              <a:t>Zayıf örgüt kültürüne sahip bir işletmede, işe yönelik tutum ve davranışlar, çalışma ilişkileri, işletmenin amaçları ile ilgili görüşler ve benzeri unsurların bütünleşik bir görünümü yoktur</a:t>
            </a:r>
            <a:r>
              <a:rPr lang="tr-TR" dirty="0" smtClean="0"/>
              <a:t>.</a:t>
            </a:r>
          </a:p>
          <a:p>
            <a:pPr marL="0" indent="0">
              <a:lnSpc>
                <a:spcPct val="80000"/>
              </a:lnSpc>
              <a:buNone/>
            </a:pPr>
            <a:endParaRPr lang="tr-TR" dirty="0"/>
          </a:p>
          <a:p>
            <a:pPr>
              <a:lnSpc>
                <a:spcPct val="80000"/>
              </a:lnSpc>
            </a:pPr>
            <a:r>
              <a:rPr lang="tr-TR" dirty="0"/>
              <a:t>Zayıf örgüt kültürü, örgütsel toplumsallaşma sürecini olumsuz etkiler. Bireylerin kültürü öğrenmesi, benimsemesi ve işletmeye uyum sağlaması güçleşir. Bireysel yaklaşımlar öne çıkınca, işletmenin amaçlarına katkı derecesi düşer.</a:t>
            </a:r>
          </a:p>
          <a:p>
            <a:endParaRPr lang="tr-TR" dirty="0"/>
          </a:p>
        </p:txBody>
      </p:sp>
    </p:spTree>
    <p:extLst>
      <p:ext uri="{BB962C8B-B14F-4D97-AF65-F5344CB8AC3E}">
        <p14:creationId xmlns:p14="http://schemas.microsoft.com/office/powerpoint/2010/main" val="363628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Bireylerarası İlişkilere Göre Örgüt Kültürü</a:t>
            </a:r>
          </a:p>
        </p:txBody>
      </p:sp>
      <p:sp>
        <p:nvSpPr>
          <p:cNvPr id="3" name="Content Placeholder 2"/>
          <p:cNvSpPr>
            <a:spLocks noGrp="1"/>
          </p:cNvSpPr>
          <p:nvPr>
            <p:ph idx="1"/>
          </p:nvPr>
        </p:nvSpPr>
        <p:spPr/>
        <p:txBody>
          <a:bodyPr/>
          <a:lstStyle/>
          <a:p>
            <a:r>
              <a:rPr lang="tr-TR" dirty="0"/>
              <a:t>Bireysel kültür; organizasyonlardan ziyade bireylerin sahip olduğu kültür tipidir</a:t>
            </a:r>
            <a:r>
              <a:rPr lang="tr-TR" dirty="0" smtClean="0"/>
              <a:t>.</a:t>
            </a:r>
          </a:p>
          <a:p>
            <a:endParaRPr lang="tr-TR" dirty="0"/>
          </a:p>
          <a:p>
            <a:r>
              <a:rPr lang="tr-TR" dirty="0"/>
              <a:t>Odak noktası bireyin kendisi ve bireysel amaçlardır.</a:t>
            </a:r>
          </a:p>
          <a:p>
            <a:endParaRPr lang="tr-TR" dirty="0"/>
          </a:p>
        </p:txBody>
      </p:sp>
    </p:spTree>
    <p:extLst>
      <p:ext uri="{BB962C8B-B14F-4D97-AF65-F5344CB8AC3E}">
        <p14:creationId xmlns:p14="http://schemas.microsoft.com/office/powerpoint/2010/main" val="4149893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Rol Kültürü</a:t>
            </a:r>
          </a:p>
        </p:txBody>
      </p:sp>
      <p:sp>
        <p:nvSpPr>
          <p:cNvPr id="3" name="Content Placeholder 2"/>
          <p:cNvSpPr>
            <a:spLocks noGrp="1"/>
          </p:cNvSpPr>
          <p:nvPr>
            <p:ph idx="1"/>
          </p:nvPr>
        </p:nvSpPr>
        <p:spPr/>
        <p:txBody>
          <a:bodyPr/>
          <a:lstStyle/>
          <a:p>
            <a:r>
              <a:rPr lang="tr-TR" dirty="0"/>
              <a:t>Rol Kültürü; klasik organizasyonlarda yaygındır. </a:t>
            </a:r>
          </a:p>
          <a:p>
            <a:r>
              <a:rPr lang="tr-TR" dirty="0"/>
              <a:t>Örgütsel rol ve iş tanımları önem kazanır.</a:t>
            </a:r>
          </a:p>
          <a:p>
            <a:r>
              <a:rPr lang="tr-TR" dirty="0"/>
              <a:t>Güç kaynağı örgütsel pozisyondur.</a:t>
            </a:r>
          </a:p>
          <a:p>
            <a:r>
              <a:rPr lang="tr-TR" dirty="0"/>
              <a:t>Bireysel güç kazanılmasına izin verilmez.</a:t>
            </a:r>
          </a:p>
          <a:p>
            <a:endParaRPr lang="tr-TR" dirty="0"/>
          </a:p>
        </p:txBody>
      </p:sp>
    </p:spTree>
    <p:extLst>
      <p:ext uri="{BB962C8B-B14F-4D97-AF65-F5344CB8AC3E}">
        <p14:creationId xmlns:p14="http://schemas.microsoft.com/office/powerpoint/2010/main" val="2303306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İş Kültürü</a:t>
            </a:r>
          </a:p>
        </p:txBody>
      </p:sp>
      <p:sp>
        <p:nvSpPr>
          <p:cNvPr id="3" name="Content Placeholder 2"/>
          <p:cNvSpPr>
            <a:spLocks noGrp="1"/>
          </p:cNvSpPr>
          <p:nvPr>
            <p:ph idx="1"/>
          </p:nvPr>
        </p:nvSpPr>
        <p:spPr/>
        <p:txBody>
          <a:bodyPr/>
          <a:lstStyle/>
          <a:p>
            <a:r>
              <a:rPr lang="tr-TR" dirty="0"/>
              <a:t>İş Kültürü; karmaşık faaliyet yapısına sahip işletmelerin örgüt kültürüdür.</a:t>
            </a:r>
          </a:p>
          <a:p>
            <a:r>
              <a:rPr lang="tr-TR" dirty="0"/>
              <a:t>Birden fazla ürün ya da proje faaliyetlerinin olduğu işletmelerde görülür.</a:t>
            </a:r>
          </a:p>
          <a:p>
            <a:r>
              <a:rPr lang="tr-TR" dirty="0"/>
              <a:t>Takım çalışması ve takım ilişkileri temeldir.</a:t>
            </a:r>
          </a:p>
          <a:p>
            <a:r>
              <a:rPr lang="tr-TR" dirty="0"/>
              <a:t>Statü ve bireysel farklılıklar önemli değildir.</a:t>
            </a:r>
          </a:p>
          <a:p>
            <a:r>
              <a:rPr lang="tr-TR" dirty="0"/>
              <a:t>Grup etkinliği sağlanarak, örgütsel amaçlara ulaşılmaya çalışılır.</a:t>
            </a:r>
          </a:p>
          <a:p>
            <a:endParaRPr lang="tr-TR" dirty="0"/>
          </a:p>
        </p:txBody>
      </p:sp>
    </p:spTree>
    <p:extLst>
      <p:ext uri="{BB962C8B-B14F-4D97-AF65-F5344CB8AC3E}">
        <p14:creationId xmlns:p14="http://schemas.microsoft.com/office/powerpoint/2010/main" val="1395902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 Etkileyen İç Çevre Unsurları</a:t>
            </a:r>
          </a:p>
        </p:txBody>
      </p:sp>
      <p:sp>
        <p:nvSpPr>
          <p:cNvPr id="3" name="Content Placeholder 2"/>
          <p:cNvSpPr>
            <a:spLocks noGrp="1"/>
          </p:cNvSpPr>
          <p:nvPr>
            <p:ph idx="1"/>
          </p:nvPr>
        </p:nvSpPr>
        <p:spPr/>
        <p:txBody>
          <a:bodyPr>
            <a:normAutofit fontScale="92500" lnSpcReduction="10000"/>
          </a:bodyPr>
          <a:lstStyle/>
          <a:p>
            <a:r>
              <a:rPr lang="tr-TR" dirty="0" smtClean="0"/>
              <a:t>İç </a:t>
            </a:r>
            <a:r>
              <a:rPr lang="tr-TR" dirty="0"/>
              <a:t>çevre, örgüt kültürünün kendisidir</a:t>
            </a:r>
            <a:r>
              <a:rPr lang="tr-TR" dirty="0" smtClean="0"/>
              <a:t>.</a:t>
            </a:r>
          </a:p>
          <a:p>
            <a:r>
              <a:rPr lang="tr-TR" dirty="0"/>
              <a:t>Örgüt kültürünün oluşumunu, türünü, gücünü en fazla etkileyen iç çevre unsurları: </a:t>
            </a:r>
            <a:endParaRPr lang="tr-TR" dirty="0" smtClean="0"/>
          </a:p>
          <a:p>
            <a:pPr marL="0" indent="0">
              <a:buNone/>
            </a:pPr>
            <a:r>
              <a:rPr lang="tr-TR" dirty="0"/>
              <a:t>	</a:t>
            </a:r>
            <a:r>
              <a:rPr lang="tr-TR" dirty="0" smtClean="0"/>
              <a:t>Üretim </a:t>
            </a:r>
            <a:r>
              <a:rPr lang="tr-TR" dirty="0"/>
              <a:t>konusu ve faaliyet alanı, yöneticiler ve yönetim biçimi, işletme sahipleri, alt kültürler, üretim tipi ve teknolojisi olarak sıralanabilir. Bunların her birinin örgüt kültürünü etkileme boyutları işletmeye göre değişir. Örneğin, yöneticiler ve yönetim biçimi, örgüt kültürünün güçlü ve zayıf olma özelliğini de etkiler.</a:t>
            </a:r>
          </a:p>
          <a:p>
            <a:endParaRPr lang="tr-TR" dirty="0"/>
          </a:p>
          <a:p>
            <a:endParaRPr lang="tr-TR" dirty="0"/>
          </a:p>
        </p:txBody>
      </p:sp>
    </p:spTree>
    <p:extLst>
      <p:ext uri="{BB962C8B-B14F-4D97-AF65-F5344CB8AC3E}">
        <p14:creationId xmlns:p14="http://schemas.microsoft.com/office/powerpoint/2010/main" val="3645024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a:t>Örgüt Kültürünü Etkileyen Dış Çevre Unsurları</a:t>
            </a:r>
          </a:p>
        </p:txBody>
      </p:sp>
      <p:sp>
        <p:nvSpPr>
          <p:cNvPr id="3" name="Content Placeholder 2"/>
          <p:cNvSpPr>
            <a:spLocks noGrp="1"/>
          </p:cNvSpPr>
          <p:nvPr>
            <p:ph idx="1"/>
          </p:nvPr>
        </p:nvSpPr>
        <p:spPr/>
        <p:txBody>
          <a:bodyPr/>
          <a:lstStyle/>
          <a:p>
            <a:r>
              <a:rPr lang="tr-TR" dirty="0"/>
              <a:t>Örgüt kültürünü etkileyen dış çevre </a:t>
            </a:r>
            <a:r>
              <a:rPr lang="tr-TR" dirty="0" smtClean="0"/>
              <a:t>unsurları:</a:t>
            </a:r>
          </a:p>
          <a:p>
            <a:pPr marL="0" indent="0">
              <a:buNone/>
            </a:pPr>
            <a:r>
              <a:rPr lang="tr-TR" dirty="0"/>
              <a:t>	</a:t>
            </a:r>
            <a:r>
              <a:rPr lang="tr-TR" dirty="0" smtClean="0"/>
              <a:t>Toplum </a:t>
            </a:r>
            <a:r>
              <a:rPr lang="tr-TR" dirty="0"/>
              <a:t>kültürü, devlet yapısı, tüketiciler, rakip işletmeler olarak sıralanabilir. Bunların arasında, her nitelikteki işletmenin örgüt kültürünün oluşumunda önemli bir payı olan dış çevre unsuru, toplumsal kültürdür.</a:t>
            </a:r>
          </a:p>
          <a:p>
            <a:endParaRPr lang="tr-TR" dirty="0"/>
          </a:p>
        </p:txBody>
      </p:sp>
    </p:spTree>
    <p:extLst>
      <p:ext uri="{BB962C8B-B14F-4D97-AF65-F5344CB8AC3E}">
        <p14:creationId xmlns:p14="http://schemas.microsoft.com/office/powerpoint/2010/main" val="300535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Adalet Kavramı</a:t>
            </a:r>
            <a:endParaRPr lang="tr-TR" dirty="0"/>
          </a:p>
        </p:txBody>
      </p:sp>
      <p:sp>
        <p:nvSpPr>
          <p:cNvPr id="3" name="Content Placeholder 2"/>
          <p:cNvSpPr>
            <a:spLocks noGrp="1"/>
          </p:cNvSpPr>
          <p:nvPr>
            <p:ph idx="1"/>
          </p:nvPr>
        </p:nvSpPr>
        <p:spPr/>
        <p:txBody>
          <a:bodyPr>
            <a:normAutofit fontScale="92500"/>
          </a:bodyPr>
          <a:lstStyle/>
          <a:p>
            <a:r>
              <a:rPr lang="tr-TR" dirty="0" smtClean="0"/>
              <a:t> </a:t>
            </a:r>
            <a:r>
              <a:rPr lang="tr-TR" dirty="0"/>
              <a:t>Türk Dil Kurumu’nda adalet, yasalarla sahip olunan hakların herkes tarafından kullanılmasının sağlanması olarak açıklanmaktadır. </a:t>
            </a:r>
            <a:endParaRPr lang="tr-TR" dirty="0" smtClean="0"/>
          </a:p>
          <a:p>
            <a:r>
              <a:rPr lang="tr-TR" dirty="0" smtClean="0"/>
              <a:t>Platon </a:t>
            </a:r>
            <a:r>
              <a:rPr lang="tr-TR" dirty="0"/>
              <a:t>adaleti toplum düzeninin sağlanmasında bir erdem, bir araç olarak görmüş ve mutlak eşitliği benimsemiştir. </a:t>
            </a:r>
          </a:p>
          <a:p>
            <a:r>
              <a:rPr lang="tr-TR" dirty="0" smtClean="0"/>
              <a:t>Ona </a:t>
            </a:r>
            <a:r>
              <a:rPr lang="tr-TR" dirty="0"/>
              <a:t>göre adalet ‘herkesin kendi üzerine düşeni yapması ve kendi payına sahip olmasıdır. </a:t>
            </a:r>
          </a:p>
          <a:p>
            <a:endParaRPr lang="tr-TR" dirty="0"/>
          </a:p>
        </p:txBody>
      </p:sp>
    </p:spTree>
    <p:extLst>
      <p:ext uri="{BB962C8B-B14F-4D97-AF65-F5344CB8AC3E}">
        <p14:creationId xmlns:p14="http://schemas.microsoft.com/office/powerpoint/2010/main" val="28474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Kültürün Tanımı</a:t>
            </a:r>
            <a:endParaRPr lang="tr-TR" dirty="0"/>
          </a:p>
        </p:txBody>
      </p:sp>
      <p:sp>
        <p:nvSpPr>
          <p:cNvPr id="3" name="Content Placeholder 2"/>
          <p:cNvSpPr>
            <a:spLocks noGrp="1"/>
          </p:cNvSpPr>
          <p:nvPr>
            <p:ph idx="1"/>
          </p:nvPr>
        </p:nvSpPr>
        <p:spPr/>
        <p:txBody>
          <a:bodyPr>
            <a:normAutofit/>
          </a:bodyPr>
          <a:lstStyle/>
          <a:p>
            <a:r>
              <a:rPr lang="tr-TR" sz="2800" dirty="0"/>
              <a:t>Kültür; bir toplumda, grup ya da organizasyonda paylaşılan tutum ve davranış, alışkanlık, ilkeler ve benzeri mantıksal ve duygusal özelliklerin tümüdür.</a:t>
            </a:r>
          </a:p>
          <a:p>
            <a:r>
              <a:rPr lang="tr-TR" sz="2800" dirty="0"/>
              <a:t>Kültür kavramı, insan ve çevresiyle ilgili herşeyi kapsar.</a:t>
            </a:r>
          </a:p>
          <a:p>
            <a:r>
              <a:rPr lang="tr-TR" sz="2800" dirty="0"/>
              <a:t>İnsanların dünyaya bakış açısını, olayları ve bireyleri algılama biçimini belirler.</a:t>
            </a:r>
          </a:p>
          <a:p>
            <a:endParaRPr lang="tr-TR" sz="2800" dirty="0"/>
          </a:p>
        </p:txBody>
      </p:sp>
    </p:spTree>
    <p:extLst>
      <p:ext uri="{BB962C8B-B14F-4D97-AF65-F5344CB8AC3E}">
        <p14:creationId xmlns:p14="http://schemas.microsoft.com/office/powerpoint/2010/main" val="48688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Örgütlerdeki Adaletsizlikler</a:t>
            </a:r>
            <a:endParaRPr lang="tr-TR" dirty="0"/>
          </a:p>
        </p:txBody>
      </p:sp>
      <p:sp>
        <p:nvSpPr>
          <p:cNvPr id="3" name="Content Placeholder 2"/>
          <p:cNvSpPr>
            <a:spLocks noGrp="1"/>
          </p:cNvSpPr>
          <p:nvPr>
            <p:ph idx="1"/>
          </p:nvPr>
        </p:nvSpPr>
        <p:spPr/>
        <p:txBody>
          <a:bodyPr/>
          <a:lstStyle/>
          <a:p>
            <a:r>
              <a:rPr lang="tr-TR" dirty="0" smtClean="0"/>
              <a:t>Seçim ve yerleştirmede adaletsizlik</a:t>
            </a:r>
          </a:p>
          <a:p>
            <a:r>
              <a:rPr lang="tr-TR" dirty="0" smtClean="0"/>
              <a:t>Ücret ve maaş yönetiminde adaletsizlik</a:t>
            </a:r>
          </a:p>
          <a:p>
            <a:r>
              <a:rPr lang="tr-TR" dirty="0" smtClean="0"/>
              <a:t>İlerleme ve terfi sisteminde adaletsizlik</a:t>
            </a:r>
          </a:p>
          <a:p>
            <a:r>
              <a:rPr lang="tr-TR" dirty="0" smtClean="0"/>
              <a:t>Ek ödemelerde ve sosyal yardımlarda adaletsizlik</a:t>
            </a:r>
          </a:p>
          <a:p>
            <a:r>
              <a:rPr lang="tr-TR" dirty="0" smtClean="0"/>
              <a:t>Dolaylık ödemeler ve hizmetlerde adaletsizlik</a:t>
            </a:r>
          </a:p>
          <a:p>
            <a:r>
              <a:rPr lang="tr-TR" dirty="0" smtClean="0"/>
              <a:t>Tatil ve izin kullanımında adaletsizlik</a:t>
            </a:r>
            <a:endParaRPr lang="tr-TR" dirty="0"/>
          </a:p>
        </p:txBody>
      </p:sp>
    </p:spTree>
    <p:extLst>
      <p:ext uri="{BB962C8B-B14F-4D97-AF65-F5344CB8AC3E}">
        <p14:creationId xmlns:p14="http://schemas.microsoft.com/office/powerpoint/2010/main" val="496706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Örgütlerde Adaletsizliğin Sonuçları</a:t>
            </a:r>
            <a:endParaRPr lang="tr-TR" dirty="0"/>
          </a:p>
        </p:txBody>
      </p:sp>
      <p:sp>
        <p:nvSpPr>
          <p:cNvPr id="3" name="Content Placeholder 2"/>
          <p:cNvSpPr>
            <a:spLocks noGrp="1"/>
          </p:cNvSpPr>
          <p:nvPr>
            <p:ph idx="1"/>
          </p:nvPr>
        </p:nvSpPr>
        <p:spPr/>
        <p:txBody>
          <a:bodyPr/>
          <a:lstStyle/>
          <a:p>
            <a:r>
              <a:rPr lang="tr-TR" dirty="0" smtClean="0"/>
              <a:t>Saldırgan davranışlar</a:t>
            </a:r>
          </a:p>
          <a:p>
            <a:r>
              <a:rPr lang="tr-TR" dirty="0" smtClean="0"/>
              <a:t>Pasif davranışlar</a:t>
            </a:r>
          </a:p>
          <a:p>
            <a:r>
              <a:rPr lang="tr-TR" dirty="0" smtClean="0"/>
              <a:t>Açık saldırgan davranışlar</a:t>
            </a:r>
          </a:p>
          <a:p>
            <a:endParaRPr lang="tr-TR" dirty="0"/>
          </a:p>
        </p:txBody>
      </p:sp>
    </p:spTree>
    <p:extLst>
      <p:ext uri="{BB962C8B-B14F-4D97-AF65-F5344CB8AC3E}">
        <p14:creationId xmlns:p14="http://schemas.microsoft.com/office/powerpoint/2010/main" val="2950019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Örgütsel Adalet</a:t>
            </a:r>
            <a:endParaRPr lang="tr-TR" dirty="0"/>
          </a:p>
        </p:txBody>
      </p:sp>
      <p:sp>
        <p:nvSpPr>
          <p:cNvPr id="3" name="Content Placeholder 2"/>
          <p:cNvSpPr>
            <a:spLocks noGrp="1"/>
          </p:cNvSpPr>
          <p:nvPr>
            <p:ph idx="1"/>
          </p:nvPr>
        </p:nvSpPr>
        <p:spPr/>
        <p:txBody>
          <a:bodyPr>
            <a:normAutofit/>
          </a:bodyPr>
          <a:lstStyle/>
          <a:p>
            <a:r>
              <a:rPr lang="tr-TR" dirty="0"/>
              <a:t>Ö</a:t>
            </a:r>
            <a:r>
              <a:rPr lang="tr-TR" dirty="0" smtClean="0"/>
              <a:t>rgütsel </a:t>
            </a:r>
            <a:r>
              <a:rPr lang="tr-TR" dirty="0"/>
              <a:t>adalet; ödül ve cezaların dağıtımı, alınan kararların ve uygulanan kuralların nasıl yapıldığı, çalışanların işverenlerle ilişkileri ele alındığında çalışanların bunları nasıl algıladığını açıklamaya çalışan bir </a:t>
            </a:r>
            <a:r>
              <a:rPr lang="tr-TR" dirty="0" smtClean="0"/>
              <a:t>kavramdır.</a:t>
            </a:r>
            <a:endParaRPr lang="tr-TR" dirty="0"/>
          </a:p>
        </p:txBody>
      </p:sp>
    </p:spTree>
    <p:extLst>
      <p:ext uri="{BB962C8B-B14F-4D97-AF65-F5344CB8AC3E}">
        <p14:creationId xmlns:p14="http://schemas.microsoft.com/office/powerpoint/2010/main" val="1269270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Örgütsel Adaletin Boyutları</a:t>
            </a:r>
            <a:endParaRPr lang="tr-TR" dirty="0"/>
          </a:p>
        </p:txBody>
      </p:sp>
      <p:sp>
        <p:nvSpPr>
          <p:cNvPr id="3" name="Content Placeholder 2"/>
          <p:cNvSpPr>
            <a:spLocks noGrp="1"/>
          </p:cNvSpPr>
          <p:nvPr>
            <p:ph idx="1"/>
          </p:nvPr>
        </p:nvSpPr>
        <p:spPr/>
        <p:txBody>
          <a:bodyPr>
            <a:normAutofit/>
          </a:bodyPr>
          <a:lstStyle/>
          <a:p>
            <a:r>
              <a:rPr lang="tr-TR" dirty="0" smtClean="0"/>
              <a:t> </a:t>
            </a:r>
            <a:r>
              <a:rPr lang="tr-TR" dirty="0"/>
              <a:t>Örgütsel adaletin alt boyutları konusunda araştırmacılar ortak bir görüşe sahip değildirler. </a:t>
            </a:r>
            <a:r>
              <a:rPr lang="tr-TR" dirty="0" smtClean="0"/>
              <a:t>Fakat </a:t>
            </a:r>
            <a:r>
              <a:rPr lang="tr-TR" dirty="0"/>
              <a:t>genellikle araştırmalarda üç boyut üzerinde durulmuştur. </a:t>
            </a:r>
            <a:endParaRPr lang="tr-TR" dirty="0" smtClean="0"/>
          </a:p>
          <a:p>
            <a:r>
              <a:rPr lang="tr-TR" dirty="0" smtClean="0"/>
              <a:t>Bunlar</a:t>
            </a:r>
            <a:r>
              <a:rPr lang="tr-TR" dirty="0"/>
              <a:t>; dağıtımsal adalet, işlemsel adalet ve etkileşimsel adalettir. </a:t>
            </a:r>
          </a:p>
          <a:p>
            <a:pPr marL="0" indent="0">
              <a:buNone/>
            </a:pPr>
            <a:endParaRPr lang="tr-TR" dirty="0"/>
          </a:p>
          <a:p>
            <a:endParaRPr lang="tr-TR" dirty="0"/>
          </a:p>
        </p:txBody>
      </p:sp>
    </p:spTree>
    <p:extLst>
      <p:ext uri="{BB962C8B-B14F-4D97-AF65-F5344CB8AC3E}">
        <p14:creationId xmlns:p14="http://schemas.microsoft.com/office/powerpoint/2010/main" val="962467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1.Dağıtımsal (Bölüşümsel) Adalet</a:t>
            </a:r>
          </a:p>
        </p:txBody>
      </p:sp>
      <p:sp>
        <p:nvSpPr>
          <p:cNvPr id="3" name="Content Placeholder 2"/>
          <p:cNvSpPr>
            <a:spLocks noGrp="1"/>
          </p:cNvSpPr>
          <p:nvPr>
            <p:ph idx="1"/>
          </p:nvPr>
        </p:nvSpPr>
        <p:spPr/>
        <p:txBody>
          <a:bodyPr>
            <a:normAutofit lnSpcReduction="10000"/>
          </a:bodyPr>
          <a:lstStyle/>
          <a:p>
            <a:r>
              <a:rPr lang="tr-TR" dirty="0" smtClean="0"/>
              <a:t>Dağıtımsal </a:t>
            </a:r>
            <a:r>
              <a:rPr lang="tr-TR" dirty="0"/>
              <a:t>adalet, eşitlik teorisi içinde yer alır. Bu teorinin özü eşit çabanın eşit sonuç getirmesi gerekliliğidir. </a:t>
            </a:r>
            <a:r>
              <a:rPr lang="tr-TR" dirty="0" smtClean="0"/>
              <a:t> </a:t>
            </a:r>
            <a:r>
              <a:rPr lang="tr-TR" dirty="0"/>
              <a:t>Dağıtımsal adaleti uygulayan örgütler, performansa dayalı olarak eşit bir şekilde ödül ve cezaları dağıtırlar. </a:t>
            </a:r>
            <a:endParaRPr lang="tr-TR" dirty="0" smtClean="0"/>
          </a:p>
          <a:p>
            <a:endParaRPr lang="tr-TR" dirty="0" smtClean="0"/>
          </a:p>
          <a:p>
            <a:r>
              <a:rPr lang="tr-TR" dirty="0"/>
              <a:t>Bireyler elde ettikleri sonuçları (gelir, prim, terfi, sosyal haklar gibi) adaletli veya adaletsiz olarak algılayabilir</a:t>
            </a:r>
            <a:r>
              <a:rPr lang="tr-TR" dirty="0" smtClean="0"/>
              <a:t>.</a:t>
            </a:r>
            <a:endParaRPr lang="tr-TR" dirty="0"/>
          </a:p>
        </p:txBody>
      </p:sp>
    </p:spTree>
    <p:extLst>
      <p:ext uri="{BB962C8B-B14F-4D97-AF65-F5344CB8AC3E}">
        <p14:creationId xmlns:p14="http://schemas.microsoft.com/office/powerpoint/2010/main" val="31237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2.İşlemsel Adalet</a:t>
            </a:r>
            <a:endParaRPr lang="tr-TR" dirty="0"/>
          </a:p>
        </p:txBody>
      </p:sp>
      <p:sp>
        <p:nvSpPr>
          <p:cNvPr id="3" name="Content Placeholder 2"/>
          <p:cNvSpPr>
            <a:spLocks noGrp="1"/>
          </p:cNvSpPr>
          <p:nvPr>
            <p:ph idx="1"/>
          </p:nvPr>
        </p:nvSpPr>
        <p:spPr/>
        <p:txBody>
          <a:bodyPr>
            <a:normAutofit fontScale="92500" lnSpcReduction="10000"/>
          </a:bodyPr>
          <a:lstStyle/>
          <a:p>
            <a:r>
              <a:rPr lang="tr-TR" dirty="0" smtClean="0"/>
              <a:t>İşlemsel </a:t>
            </a:r>
            <a:r>
              <a:rPr lang="tr-TR" dirty="0"/>
              <a:t>adalet, örgüt içinde alınan dağıtım kararlarının alınma yöntemlerinin, iş görenler tarafından adil olarak algılanmasını ifade eder. </a:t>
            </a:r>
            <a:r>
              <a:rPr lang="tr-TR" dirty="0" smtClean="0"/>
              <a:t> </a:t>
            </a:r>
            <a:r>
              <a:rPr lang="tr-TR" dirty="0"/>
              <a:t>İş görenlerin işlemsel adaletiyle ilgili olumsuz algılamalar yöneticilere ve örgüte olan bağlılıkları azaltmakta ve performansın düşmesine sebep olmaktadır. </a:t>
            </a:r>
          </a:p>
          <a:p>
            <a:r>
              <a:rPr lang="tr-TR" dirty="0" smtClean="0"/>
              <a:t>Eğer </a:t>
            </a:r>
            <a:r>
              <a:rPr lang="tr-TR" dirty="0"/>
              <a:t>iş görenler kararların adilliğine inanırlarsa da yönetime daha fazla güven duyar </a:t>
            </a:r>
            <a:r>
              <a:rPr lang="tr-TR" dirty="0" smtClean="0"/>
              <a:t>ve memnuniyetleri </a:t>
            </a:r>
            <a:r>
              <a:rPr lang="tr-TR" dirty="0"/>
              <a:t>artar. </a:t>
            </a:r>
          </a:p>
          <a:p>
            <a:endParaRPr lang="tr-TR" dirty="0"/>
          </a:p>
        </p:txBody>
      </p:sp>
    </p:spTree>
    <p:extLst>
      <p:ext uri="{BB962C8B-B14F-4D97-AF65-F5344CB8AC3E}">
        <p14:creationId xmlns:p14="http://schemas.microsoft.com/office/powerpoint/2010/main" val="245805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3.Etkileşim Adaleti</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Etkileşimsel </a:t>
            </a:r>
            <a:r>
              <a:rPr lang="tr-TR" dirty="0"/>
              <a:t>adalet çalışanların örgüte ve yöneticilerine karşı olan tutumlarını belirlemektedir. </a:t>
            </a:r>
            <a:r>
              <a:rPr lang="tr-TR" dirty="0" smtClean="0"/>
              <a:t> </a:t>
            </a:r>
            <a:r>
              <a:rPr lang="tr-TR" dirty="0"/>
              <a:t>Çalışanlar yönetimin kendisine saygı göstermediğinde, kararlar konusunda danışılmadığında ve yeterli açıklamalar yapılmadığında kendilerini kötü hissederler. </a:t>
            </a:r>
          </a:p>
          <a:p>
            <a:r>
              <a:rPr lang="tr-TR" dirty="0" smtClean="0"/>
              <a:t>Çalışanların </a:t>
            </a:r>
            <a:r>
              <a:rPr lang="tr-TR" dirty="0"/>
              <a:t>tutumları değişir ve performansları düşer. Örgüte karşı aidiyet duygusu zayıflamaya başlar. Bu durum sonucunda çalışanlar örgütsel şartların daha iyi olduğu başka örgüte gitmek isteyeceklerdir. </a:t>
            </a:r>
          </a:p>
          <a:p>
            <a:endParaRPr lang="tr-TR" dirty="0"/>
          </a:p>
        </p:txBody>
      </p:sp>
    </p:spTree>
    <p:extLst>
      <p:ext uri="{BB962C8B-B14F-4D97-AF65-F5344CB8AC3E}">
        <p14:creationId xmlns:p14="http://schemas.microsoft.com/office/powerpoint/2010/main" val="116991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tr-TR" dirty="0" smtClean="0"/>
              <a:t>Örgütsel Adalet ve Algılamalarına Etki Eden Kurallar</a:t>
            </a:r>
            <a:endParaRPr lang="tr-TR" dirty="0"/>
          </a:p>
        </p:txBody>
      </p:sp>
      <p:sp>
        <p:nvSpPr>
          <p:cNvPr id="3" name="Content Placeholder 2"/>
          <p:cNvSpPr>
            <a:spLocks noGrp="1"/>
          </p:cNvSpPr>
          <p:nvPr>
            <p:ph idx="1"/>
          </p:nvPr>
        </p:nvSpPr>
        <p:spPr/>
        <p:txBody>
          <a:bodyPr/>
          <a:lstStyle/>
          <a:p>
            <a:r>
              <a:rPr lang="tr-TR" dirty="0" smtClean="0"/>
              <a:t>Doğruluk ve dürüstlük kuralı</a:t>
            </a:r>
          </a:p>
          <a:p>
            <a:r>
              <a:rPr lang="tr-TR" dirty="0" smtClean="0"/>
              <a:t>Meslek ahlakına uyma kuralı</a:t>
            </a:r>
          </a:p>
          <a:p>
            <a:r>
              <a:rPr lang="tr-TR" dirty="0" smtClean="0"/>
              <a:t>Tutarlılık kuralı</a:t>
            </a:r>
          </a:p>
          <a:p>
            <a:r>
              <a:rPr lang="tr-TR" dirty="0" smtClean="0"/>
              <a:t>İtirazları dikkate alma ve esnek davranma kuralı</a:t>
            </a:r>
          </a:p>
          <a:p>
            <a:r>
              <a:rPr lang="tr-TR" dirty="0" smtClean="0"/>
              <a:t>Kararlara katılma kuralı</a:t>
            </a:r>
          </a:p>
          <a:p>
            <a:endParaRPr lang="tr-TR" dirty="0"/>
          </a:p>
        </p:txBody>
      </p:sp>
    </p:spTree>
    <p:extLst>
      <p:ext uri="{BB962C8B-B14F-4D97-AF65-F5344CB8AC3E}">
        <p14:creationId xmlns:p14="http://schemas.microsoft.com/office/powerpoint/2010/main" val="554592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Örgütsel Adaletin Önemi</a:t>
            </a:r>
            <a:endParaRPr lang="tr-TR" dirty="0"/>
          </a:p>
        </p:txBody>
      </p:sp>
      <p:sp>
        <p:nvSpPr>
          <p:cNvPr id="3" name="Content Placeholder 2"/>
          <p:cNvSpPr>
            <a:spLocks noGrp="1"/>
          </p:cNvSpPr>
          <p:nvPr>
            <p:ph idx="1"/>
          </p:nvPr>
        </p:nvSpPr>
        <p:spPr/>
        <p:txBody>
          <a:bodyPr>
            <a:normAutofit/>
          </a:bodyPr>
          <a:lstStyle/>
          <a:p>
            <a:r>
              <a:rPr lang="tr-TR" sz="2800" dirty="0" smtClean="0"/>
              <a:t>Çalışanlar</a:t>
            </a:r>
            <a:r>
              <a:rPr lang="tr-TR" sz="2800" dirty="0"/>
              <a:t>, davranışlarını var olan bir durumu algılama biçimine göre şekillendirirler. Örgütün adil olup olmadığına ilişkin algıları örgütsel adalet konusunun önemini artırmaktadır. İş oluşumlarında adalet algılarının çalışan tutum ve </a:t>
            </a:r>
            <a:r>
              <a:rPr lang="tr-TR" sz="2800" dirty="0" smtClean="0"/>
              <a:t>davranışlarını etkilemiştir.</a:t>
            </a:r>
          </a:p>
        </p:txBody>
      </p:sp>
    </p:spTree>
    <p:extLst>
      <p:ext uri="{BB962C8B-B14F-4D97-AF65-F5344CB8AC3E}">
        <p14:creationId xmlns:p14="http://schemas.microsoft.com/office/powerpoint/2010/main" val="3683672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a:t>Örgütsel Adaletin Önemi-2</a:t>
            </a:r>
          </a:p>
        </p:txBody>
      </p:sp>
      <p:sp>
        <p:nvSpPr>
          <p:cNvPr id="3" name="Content Placeholder 2"/>
          <p:cNvSpPr>
            <a:spLocks noGrp="1"/>
          </p:cNvSpPr>
          <p:nvPr>
            <p:ph idx="1"/>
          </p:nvPr>
        </p:nvSpPr>
        <p:spPr/>
        <p:txBody>
          <a:bodyPr/>
          <a:lstStyle/>
          <a:p>
            <a:r>
              <a:rPr lang="tr-TR" sz="2800" dirty="0"/>
              <a:t>Örgütlerde adil bir durumun algılanmasının pozitif tutum ve davranışlara sebep olur, adaletsiz bir durumun algılanmasında ise; “ücretin aşırı derecede düşük ve diğer çalışanların çoğundan daha az ücret alıyorum” gibi nedenlerden dolayı, “çalışan hırsızlığı” olarak nitelendirilebilen olumsuz davranışlara yol açabilir.</a:t>
            </a:r>
          </a:p>
          <a:p>
            <a:endParaRPr lang="tr-TR" dirty="0"/>
          </a:p>
        </p:txBody>
      </p:sp>
    </p:spTree>
    <p:extLst>
      <p:ext uri="{BB962C8B-B14F-4D97-AF65-F5344CB8AC3E}">
        <p14:creationId xmlns:p14="http://schemas.microsoft.com/office/powerpoint/2010/main" val="70845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Değerler</a:t>
            </a:r>
            <a:endParaRPr lang="tr-TR" dirty="0"/>
          </a:p>
        </p:txBody>
      </p:sp>
      <p:sp>
        <p:nvSpPr>
          <p:cNvPr id="3" name="Content Placeholder 2"/>
          <p:cNvSpPr>
            <a:spLocks noGrp="1"/>
          </p:cNvSpPr>
          <p:nvPr>
            <p:ph idx="1"/>
          </p:nvPr>
        </p:nvSpPr>
        <p:spPr/>
        <p:txBody>
          <a:bodyPr>
            <a:normAutofit/>
          </a:bodyPr>
          <a:lstStyle/>
          <a:p>
            <a:r>
              <a:rPr lang="tr-TR" sz="2800" dirty="0"/>
              <a:t>Hangi toplumsal davranışların iyi, doğru ve arzulanan olduğunu belirten, büyük bir kesim tarafından paylaşılan ölçüt veya fikirlerdir</a:t>
            </a:r>
            <a:r>
              <a:rPr lang="tr-TR" sz="2800" dirty="0" smtClean="0"/>
              <a:t>.</a:t>
            </a:r>
          </a:p>
          <a:p>
            <a:pPr marL="0" indent="0">
              <a:buNone/>
            </a:pPr>
            <a:endParaRPr lang="tr-TR" sz="2800" dirty="0"/>
          </a:p>
          <a:p>
            <a:r>
              <a:rPr lang="tr-TR" sz="2800" dirty="0"/>
              <a:t>Değerlerin değişerek, yerlerini başka değerlere bırakmasında, ülkelerin gelişmesi ve eğitim önemli rol oynar.</a:t>
            </a:r>
          </a:p>
          <a:p>
            <a:endParaRPr lang="tr-TR" sz="2800" dirty="0" smtClean="0"/>
          </a:p>
        </p:txBody>
      </p:sp>
    </p:spTree>
    <p:extLst>
      <p:ext uri="{BB962C8B-B14F-4D97-AF65-F5344CB8AC3E}">
        <p14:creationId xmlns:p14="http://schemas.microsoft.com/office/powerpoint/2010/main" val="3559681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Normlar</a:t>
            </a:r>
            <a:endParaRPr lang="tr-TR" dirty="0"/>
          </a:p>
        </p:txBody>
      </p:sp>
      <p:sp>
        <p:nvSpPr>
          <p:cNvPr id="3" name="Content Placeholder 2"/>
          <p:cNvSpPr>
            <a:spLocks noGrp="1"/>
          </p:cNvSpPr>
          <p:nvPr>
            <p:ph idx="1"/>
          </p:nvPr>
        </p:nvSpPr>
        <p:spPr/>
        <p:txBody>
          <a:bodyPr>
            <a:normAutofit/>
          </a:bodyPr>
          <a:lstStyle/>
          <a:p>
            <a:r>
              <a:rPr lang="tr-TR" sz="2800" dirty="0"/>
              <a:t>Değerler sistemine bağlı olarak oluşan davranış standartlarına norm denir</a:t>
            </a:r>
            <a:r>
              <a:rPr lang="tr-TR" sz="2800" dirty="0" smtClean="0"/>
              <a:t>.</a:t>
            </a:r>
          </a:p>
          <a:p>
            <a:pPr marL="0" indent="0">
              <a:buNone/>
            </a:pPr>
            <a:endParaRPr lang="tr-TR" sz="2800" dirty="0"/>
          </a:p>
          <a:p>
            <a:r>
              <a:rPr lang="tr-TR" sz="2800" dirty="0"/>
              <a:t>Değerler ve normlar arasındaki farklılık, değerlerin soyut ve genel olması, normların ise belirgin ve yol gösterici olmasıdır.</a:t>
            </a:r>
          </a:p>
          <a:p>
            <a:endParaRPr lang="tr-TR" sz="2800" dirty="0"/>
          </a:p>
        </p:txBody>
      </p:sp>
    </p:spTree>
    <p:extLst>
      <p:ext uri="{BB962C8B-B14F-4D97-AF65-F5344CB8AC3E}">
        <p14:creationId xmlns:p14="http://schemas.microsoft.com/office/powerpoint/2010/main" val="240493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İnançlar</a:t>
            </a:r>
            <a:endParaRPr lang="tr-TR" dirty="0"/>
          </a:p>
        </p:txBody>
      </p:sp>
      <p:sp>
        <p:nvSpPr>
          <p:cNvPr id="3" name="Content Placeholder 2"/>
          <p:cNvSpPr>
            <a:spLocks noGrp="1"/>
          </p:cNvSpPr>
          <p:nvPr>
            <p:ph idx="1"/>
          </p:nvPr>
        </p:nvSpPr>
        <p:spPr/>
        <p:txBody>
          <a:bodyPr/>
          <a:lstStyle/>
          <a:p>
            <a:r>
              <a:rPr lang="tr-TR" sz="2800" dirty="0"/>
              <a:t>Bireyin çevresindeki olaylara ve insanlara ilişkin görüşleridir</a:t>
            </a:r>
            <a:r>
              <a:rPr lang="tr-TR" sz="2800" dirty="0" smtClean="0"/>
              <a:t>.</a:t>
            </a:r>
          </a:p>
          <a:p>
            <a:pPr marL="0" indent="0">
              <a:buNone/>
            </a:pPr>
            <a:endParaRPr lang="tr-TR" sz="2800" dirty="0"/>
          </a:p>
          <a:p>
            <a:pPr>
              <a:lnSpc>
                <a:spcPct val="90000"/>
              </a:lnSpc>
            </a:pPr>
            <a:r>
              <a:rPr lang="tr-TR" sz="2800" dirty="0"/>
              <a:t>Kaderciliğin yaygın olarak benimsendiği bir toplumda örneğin, bireylerin inancı geleceğin planlanamayacağı ve denetlenemeyeceği yolundadır.</a:t>
            </a:r>
          </a:p>
          <a:p>
            <a:pPr>
              <a:lnSpc>
                <a:spcPct val="90000"/>
              </a:lnSpc>
            </a:pPr>
            <a:r>
              <a:rPr lang="tr-TR" sz="2800" dirty="0"/>
              <a:t>İnançların belirginleşmesinde din, toplum etkisi ve kişilik özellikleri temel rol oynar.</a:t>
            </a:r>
          </a:p>
          <a:p>
            <a:endParaRPr lang="tr-TR" sz="2800" dirty="0" smtClean="0"/>
          </a:p>
          <a:p>
            <a:pPr marL="0" indent="0">
              <a:buNone/>
            </a:pPr>
            <a:endParaRPr lang="tr-TR" dirty="0"/>
          </a:p>
        </p:txBody>
      </p:sp>
    </p:spTree>
    <p:extLst>
      <p:ext uri="{BB962C8B-B14F-4D97-AF65-F5344CB8AC3E}">
        <p14:creationId xmlns:p14="http://schemas.microsoft.com/office/powerpoint/2010/main" val="3232482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tr-TR" dirty="0" smtClean="0"/>
              <a:t>Alt Kültürler</a:t>
            </a:r>
            <a:endParaRPr lang="tr-TR" dirty="0"/>
          </a:p>
        </p:txBody>
      </p:sp>
      <p:sp>
        <p:nvSpPr>
          <p:cNvPr id="3" name="Content Placeholder 2"/>
          <p:cNvSpPr>
            <a:spLocks noGrp="1"/>
          </p:cNvSpPr>
          <p:nvPr>
            <p:ph idx="1"/>
          </p:nvPr>
        </p:nvSpPr>
        <p:spPr/>
        <p:txBody>
          <a:bodyPr/>
          <a:lstStyle/>
          <a:p>
            <a:r>
              <a:rPr lang="tr-TR" sz="2800" dirty="0" smtClean="0"/>
              <a:t>Alt </a:t>
            </a:r>
            <a:r>
              <a:rPr lang="tr-TR" sz="2800" dirty="0"/>
              <a:t>kültürler, ait olduğu toplumun temel kültürel değerlerini paylaşan, bunun yanında kendine ait değerleri, normları ve yaşam biçimi olan topluluklardır</a:t>
            </a:r>
            <a:r>
              <a:rPr lang="tr-TR" sz="2800" dirty="0" smtClean="0"/>
              <a:t>.</a:t>
            </a:r>
          </a:p>
          <a:p>
            <a:pPr marL="0" indent="0">
              <a:buNone/>
            </a:pPr>
            <a:endParaRPr lang="tr-TR" sz="2800" dirty="0"/>
          </a:p>
          <a:p>
            <a:r>
              <a:rPr lang="tr-TR" sz="2800" dirty="0"/>
              <a:t>Toplum kültürünün özelliklerini en fazla yansıtan alt kültür, ailedir. Etnik ve dinsel gruplar, siyasi partiler, ekonomik kuruluşlar, eğitim kurumları birer alt kültür topluluğudur.</a:t>
            </a:r>
          </a:p>
          <a:p>
            <a:endParaRPr lang="tr-TR" sz="2800" dirty="0"/>
          </a:p>
        </p:txBody>
      </p:sp>
    </p:spTree>
    <p:extLst>
      <p:ext uri="{BB962C8B-B14F-4D97-AF65-F5344CB8AC3E}">
        <p14:creationId xmlns:p14="http://schemas.microsoft.com/office/powerpoint/2010/main" val="3413803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Alt Kültürler-2</a:t>
            </a:r>
            <a:endParaRPr lang="tr-TR" dirty="0"/>
          </a:p>
        </p:txBody>
      </p:sp>
      <p:sp>
        <p:nvSpPr>
          <p:cNvPr id="3" name="Content Placeholder 2"/>
          <p:cNvSpPr>
            <a:spLocks noGrp="1"/>
          </p:cNvSpPr>
          <p:nvPr>
            <p:ph idx="1"/>
          </p:nvPr>
        </p:nvSpPr>
        <p:spPr/>
        <p:txBody>
          <a:bodyPr/>
          <a:lstStyle/>
          <a:p>
            <a:pPr>
              <a:lnSpc>
                <a:spcPct val="90000"/>
              </a:lnSpc>
            </a:pPr>
            <a:r>
              <a:rPr lang="tr-TR" sz="2800" dirty="0"/>
              <a:t>İşletmeler ve tüm organizasyonlar toplum kültürünün birer alt kültürüdür</a:t>
            </a:r>
            <a:r>
              <a:rPr lang="tr-TR" sz="2800" dirty="0" smtClean="0"/>
              <a:t>.</a:t>
            </a:r>
          </a:p>
          <a:p>
            <a:pPr marL="0" indent="0">
              <a:lnSpc>
                <a:spcPct val="90000"/>
              </a:lnSpc>
              <a:buNone/>
            </a:pPr>
            <a:endParaRPr lang="tr-TR" sz="2800" dirty="0"/>
          </a:p>
          <a:p>
            <a:pPr>
              <a:lnSpc>
                <a:spcPct val="90000"/>
              </a:lnSpc>
            </a:pPr>
            <a:r>
              <a:rPr lang="tr-TR" sz="2800" dirty="0"/>
              <a:t>Her işletmenin kendine özgü hedefleri, bunlara ulaşılmasını sağlayan kaynakları ve faaliyet yapısı vardır. </a:t>
            </a:r>
            <a:r>
              <a:rPr lang="tr-TR" sz="2800" dirty="0" smtClean="0"/>
              <a:t>Bunların </a:t>
            </a:r>
            <a:r>
              <a:rPr lang="tr-TR" sz="2800" dirty="0"/>
              <a:t>etkisiyle, aynı toplumun birer alt kültürü olan işletmelerin birbirinden farklı yapısal özelliklere sahiptir.</a:t>
            </a:r>
          </a:p>
          <a:p>
            <a:endParaRPr lang="tr-TR" sz="2800" dirty="0" smtClean="0"/>
          </a:p>
          <a:p>
            <a:pPr marL="0" indent="0">
              <a:buNone/>
            </a:pPr>
            <a:endParaRPr lang="tr-TR" sz="2800" dirty="0" smtClean="0"/>
          </a:p>
          <a:p>
            <a:pPr marL="0" indent="0">
              <a:buNone/>
            </a:pPr>
            <a:endParaRPr lang="tr-TR" dirty="0"/>
          </a:p>
        </p:txBody>
      </p:sp>
    </p:spTree>
    <p:extLst>
      <p:ext uri="{BB962C8B-B14F-4D97-AF65-F5344CB8AC3E}">
        <p14:creationId xmlns:p14="http://schemas.microsoft.com/office/powerpoint/2010/main" val="312593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tr-TR" dirty="0" smtClean="0"/>
              <a:t>Örgüt Kültürü Kavramı</a:t>
            </a:r>
            <a:endParaRPr lang="tr-TR" dirty="0"/>
          </a:p>
        </p:txBody>
      </p:sp>
      <p:sp>
        <p:nvSpPr>
          <p:cNvPr id="3" name="Content Placeholder 2"/>
          <p:cNvSpPr>
            <a:spLocks noGrp="1"/>
          </p:cNvSpPr>
          <p:nvPr>
            <p:ph idx="1"/>
          </p:nvPr>
        </p:nvSpPr>
        <p:spPr/>
        <p:txBody>
          <a:bodyPr>
            <a:normAutofit/>
          </a:bodyPr>
          <a:lstStyle/>
          <a:p>
            <a:pPr>
              <a:lnSpc>
                <a:spcPct val="80000"/>
              </a:lnSpc>
            </a:pPr>
            <a:r>
              <a:rPr lang="tr-TR" sz="2800" dirty="0" smtClean="0"/>
              <a:t>Bir </a:t>
            </a:r>
            <a:r>
              <a:rPr lang="tr-TR" sz="2800" dirty="0"/>
              <a:t>organizasyonda ya da işletmede, insanla ilgili herşey örgüt kültürüdür</a:t>
            </a:r>
            <a:r>
              <a:rPr lang="tr-TR" sz="2800" dirty="0" smtClean="0"/>
              <a:t>.</a:t>
            </a:r>
          </a:p>
          <a:p>
            <a:pPr>
              <a:lnSpc>
                <a:spcPct val="80000"/>
              </a:lnSpc>
            </a:pPr>
            <a:endParaRPr lang="tr-TR" sz="2800" dirty="0"/>
          </a:p>
          <a:p>
            <a:pPr>
              <a:lnSpc>
                <a:spcPct val="80000"/>
              </a:lnSpc>
            </a:pPr>
            <a:r>
              <a:rPr lang="tr-TR" sz="2800" dirty="0"/>
              <a:t>İşletmelerde amaçları destekleyen ve hedeflere ulaşmayı sağlayan bir ortam, bir sistem oluşturulmaya çalışılır. Politika ve stratejiler, çalışma ilkeleri, roller, tutum ve davranışlar, normlar, gelenekler bu sistemin parçalarıdır. Bunlar işletme için bir “kimlik” oluşturur</a:t>
            </a:r>
            <a:r>
              <a:rPr lang="tr-TR" sz="2800" dirty="0" smtClean="0"/>
              <a:t>.</a:t>
            </a:r>
          </a:p>
          <a:p>
            <a:pPr>
              <a:lnSpc>
                <a:spcPct val="80000"/>
              </a:lnSpc>
            </a:pPr>
            <a:r>
              <a:rPr lang="tr-TR" sz="2800" dirty="0" smtClean="0"/>
              <a:t> </a:t>
            </a:r>
            <a:r>
              <a:rPr lang="tr-TR" sz="2800" dirty="0"/>
              <a:t>İşletmenin her bir üyesinin uyum göstermesinin beklendiği bu kimlik örgüt kültürüdür.</a:t>
            </a:r>
          </a:p>
          <a:p>
            <a:endParaRPr lang="tr-TR" sz="2800" dirty="0"/>
          </a:p>
        </p:txBody>
      </p:sp>
    </p:spTree>
    <p:extLst>
      <p:ext uri="{BB962C8B-B14F-4D97-AF65-F5344CB8AC3E}">
        <p14:creationId xmlns:p14="http://schemas.microsoft.com/office/powerpoint/2010/main" val="2568582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1528</Words>
  <Application>Microsoft Office PowerPoint</Application>
  <PresentationFormat>Ekran Gösterisi (4:3)</PresentationFormat>
  <Paragraphs>162</Paragraphs>
  <Slides>39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39</vt:i4>
      </vt:variant>
    </vt:vector>
  </HeadingPairs>
  <TitlesOfParts>
    <vt:vector size="42" baseType="lpstr">
      <vt:lpstr>Arial</vt:lpstr>
      <vt:lpstr>Calibri</vt:lpstr>
      <vt:lpstr>Office Theme</vt:lpstr>
      <vt:lpstr>ÖRGÜT KÜLTÜRÜ  VE  ÖRGÜTSEL ADALET</vt:lpstr>
      <vt:lpstr>Örgüt</vt:lpstr>
      <vt:lpstr>Kültürün Tanımı</vt:lpstr>
      <vt:lpstr>Değerler</vt:lpstr>
      <vt:lpstr>Normlar</vt:lpstr>
      <vt:lpstr>İnançlar</vt:lpstr>
      <vt:lpstr>Alt Kültürler</vt:lpstr>
      <vt:lpstr>Alt Kültürler-2</vt:lpstr>
      <vt:lpstr>Örgüt Kültürü Kavramı</vt:lpstr>
      <vt:lpstr>Örgüt Kültürünü Oluşturan Unsurlar</vt:lpstr>
      <vt:lpstr>Örgütsel Değerler</vt:lpstr>
      <vt:lpstr>Semboller</vt:lpstr>
      <vt:lpstr>Hikayeler, Masallar</vt:lpstr>
      <vt:lpstr>Hikayeler, Masallar-2</vt:lpstr>
      <vt:lpstr>Örgüt Kültürünü Belirleyen Temel Özellikler</vt:lpstr>
      <vt:lpstr>Örgüt Kültürünün İşletmeler Açısından Önemi</vt:lpstr>
      <vt:lpstr>Örgüt Kültürünün İşletmeler Açısından Önemi-2</vt:lpstr>
      <vt:lpstr>Örgüt Kültüründe İki Boyut</vt:lpstr>
      <vt:lpstr>Örgüt Kültürü Türleri</vt:lpstr>
      <vt:lpstr>1. Güçlü Örgüt Kültürü</vt:lpstr>
      <vt:lpstr>1. Güçlü Örgüt Kültürü-2</vt:lpstr>
      <vt:lpstr>2. Zayıf Örgüt Kültürü</vt:lpstr>
      <vt:lpstr>2. Zayıf Örgüt Kültürü-2</vt:lpstr>
      <vt:lpstr>Bireylerarası İlişkilere Göre Örgüt Kültürü</vt:lpstr>
      <vt:lpstr>Rol Kültürü</vt:lpstr>
      <vt:lpstr>İş Kültürü</vt:lpstr>
      <vt:lpstr>Örgüt Kültürünü Etkileyen İç Çevre Unsurları</vt:lpstr>
      <vt:lpstr>Örgüt Kültürünü Etkileyen Dış Çevre Unsurları</vt:lpstr>
      <vt:lpstr>Adalet Kavramı</vt:lpstr>
      <vt:lpstr>Örgütlerdeki Adaletsizlikler</vt:lpstr>
      <vt:lpstr>Örgütlerde Adaletsizliğin Sonuçları</vt:lpstr>
      <vt:lpstr>Örgütsel Adalet</vt:lpstr>
      <vt:lpstr>Örgütsel Adaletin Boyutları</vt:lpstr>
      <vt:lpstr>1.Dağıtımsal (Bölüşümsel) Adalet</vt:lpstr>
      <vt:lpstr>2.İşlemsel Adalet</vt:lpstr>
      <vt:lpstr>3.Etkileşim Adaleti</vt:lpstr>
      <vt:lpstr>Örgütsel Adalet ve Algılamalarına Etki Eden Kurallar</vt:lpstr>
      <vt:lpstr>Örgütsel Adaletin Önemi</vt:lpstr>
      <vt:lpstr>Örgütsel Adaletin Önemi-2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Hüner</cp:lastModifiedBy>
  <cp:revision>23</cp:revision>
  <dcterms:created xsi:type="dcterms:W3CDTF">2016-12-29T18:38:05Z</dcterms:created>
  <dcterms:modified xsi:type="dcterms:W3CDTF">2017-05-22T06:03:26Z</dcterms:modified>
</cp:coreProperties>
</file>