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83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32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49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9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61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7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98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4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3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07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05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1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8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7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2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05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3B6-602B-4972-9F04-2B6753EB7DE5}" type="datetimeFigureOut">
              <a:rPr lang="tr-TR" smtClean="0"/>
              <a:t>10.2.2015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331F66-6902-485B-A166-B322CE936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2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SOSYAL BİLİMLERDE UYGULAMALI ANALİZ TEKNİKLERİ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Ümit Çağrı</a:t>
            </a:r>
          </a:p>
          <a:p>
            <a:r>
              <a:rPr lang="tr-TR" b="1" dirty="0" smtClean="0"/>
              <a:t>17D20415855</a:t>
            </a:r>
          </a:p>
          <a:p>
            <a:r>
              <a:rPr lang="tr-TR" b="1" dirty="0" smtClean="0"/>
              <a:t>Aralık 2014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Skewness</a:t>
            </a:r>
            <a:endParaRPr lang="tr-TR" b="1" dirty="0">
              <a:latin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Skewness</a:t>
            </a: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means </a:t>
            </a:r>
            <a:r>
              <a:rPr lang="en-US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asymmetrial</a:t>
            </a: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nature.</a:t>
            </a:r>
          </a:p>
          <a:p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When the curve on clones towards right or left we cannot take it as a normal curve but as a skewed curve.</a:t>
            </a:r>
          </a:p>
          <a:p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degree of departure from symmetry is called symmetry.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4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 err="1">
                <a:latin typeface="Times New Roman" panose="02020603050405020304" pitchFamily="18" charset="0"/>
              </a:rPr>
              <a:t>Skewness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Positive </a:t>
            </a:r>
            <a:r>
              <a:rPr lang="en-US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Skewness</a:t>
            </a: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Mean ≥ Median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endParaRPr lang="en-US" altLang="tr-TR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Negative </a:t>
            </a:r>
            <a:r>
              <a:rPr lang="en-US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Skewness</a:t>
            </a:r>
            <a:r>
              <a:rPr lang="en-US" alt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Median ≥ Mean </a:t>
            </a:r>
          </a:p>
          <a:p>
            <a:pPr>
              <a:buClrTx/>
              <a:buNone/>
            </a:pPr>
            <a:endParaRPr lang="en-US" altLang="tr-TR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6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</a:rPr>
              <a:t>Negative</a:t>
            </a:r>
            <a:endParaRPr lang="en-GB" b="1" dirty="0"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4"/>
            <a:ext cx="8686800" cy="1189037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When the curve inclines more to the left </a:t>
            </a:r>
            <a:r>
              <a:rPr lang="en-US" altLang="tr-TR" dirty="0" err="1" smtClean="0"/>
              <a:t>skewness</a:t>
            </a:r>
            <a:r>
              <a:rPr lang="en-US" altLang="tr-TR" dirty="0" smtClean="0"/>
              <a:t> becomes negative</a:t>
            </a:r>
            <a:endParaRPr lang="en-GB" altLang="tr-TR" dirty="0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57600" y="2819400"/>
            <a:ext cx="5715000" cy="3657600"/>
            <a:chOff x="624" y="2544"/>
            <a:chExt cx="2064" cy="1680"/>
          </a:xfrm>
        </p:grpSpPr>
        <p:graphicFrame>
          <p:nvGraphicFramePr>
            <p:cNvPr id="33797" name="Object 4"/>
            <p:cNvGraphicFramePr>
              <a:graphicFrameLocks noChangeAspect="1"/>
            </p:cNvGraphicFramePr>
            <p:nvPr/>
          </p:nvGraphicFramePr>
          <p:xfrm>
            <a:off x="624" y="2640"/>
            <a:ext cx="1686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Photo Editor Photo" r:id="rId3" imgW="1533739" imgH="895238" progId="MSPhotoEd.3">
                    <p:embed/>
                  </p:oleObj>
                </mc:Choice>
                <mc:Fallback>
                  <p:oleObj name="Photo Editor Photo" r:id="rId3" imgW="1533739" imgH="89523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640"/>
                          <a:ext cx="1686" cy="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>
              <a:off x="1824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1536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1680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1" name="Text Box 11"/>
            <p:cNvSpPr txBox="1">
              <a:spLocks noChangeArrowheads="1"/>
            </p:cNvSpPr>
            <p:nvPr/>
          </p:nvSpPr>
          <p:spPr bwMode="auto">
            <a:xfrm rot="2700000">
              <a:off x="1368" y="3808"/>
              <a:ext cx="7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mean</a:t>
              </a: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 rot="2700000">
              <a:off x="1512" y="3808"/>
              <a:ext cx="7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median</a:t>
              </a:r>
            </a:p>
          </p:txBody>
        </p:sp>
        <p:sp>
          <p:nvSpPr>
            <p:cNvPr id="33803" name="Text Box 15"/>
            <p:cNvSpPr txBox="1">
              <a:spLocks noChangeArrowheads="1"/>
            </p:cNvSpPr>
            <p:nvPr/>
          </p:nvSpPr>
          <p:spPr bwMode="auto">
            <a:xfrm rot="2700000">
              <a:off x="1704" y="3808"/>
              <a:ext cx="7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mode</a:t>
              </a:r>
            </a:p>
          </p:txBody>
        </p:sp>
        <p:sp>
          <p:nvSpPr>
            <p:cNvPr id="33804" name="Text Box 17"/>
            <p:cNvSpPr txBox="1">
              <a:spLocks noChangeArrowheads="1"/>
            </p:cNvSpPr>
            <p:nvPr/>
          </p:nvSpPr>
          <p:spPr bwMode="auto">
            <a:xfrm>
              <a:off x="624" y="3936"/>
              <a:ext cx="206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Negative or Left Skew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</a:rPr>
              <a:t>Positive</a:t>
            </a:r>
            <a:endParaRPr lang="en-GB" b="1" dirty="0">
              <a:latin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4"/>
            <a:ext cx="8686800" cy="960437"/>
          </a:xfrm>
        </p:spPr>
        <p:txBody>
          <a:bodyPr/>
          <a:lstStyle/>
          <a:p>
            <a:pPr eaLnBrk="1" hangingPunct="1"/>
            <a:r>
              <a:rPr lang="en-US" altLang="tr-TR" smtClean="0"/>
              <a:t>When the curve inclines more towards right </a:t>
            </a:r>
            <a:endParaRPr lang="en-GB" altLang="tr-TR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0400" y="2590800"/>
            <a:ext cx="4953000" cy="3810000"/>
            <a:chOff x="3168" y="2544"/>
            <a:chExt cx="2112" cy="1680"/>
          </a:xfrm>
        </p:grpSpPr>
        <p:graphicFrame>
          <p:nvGraphicFramePr>
            <p:cNvPr id="34821" name="Object 4"/>
            <p:cNvGraphicFramePr>
              <a:graphicFrameLocks noChangeAspect="1"/>
            </p:cNvGraphicFramePr>
            <p:nvPr/>
          </p:nvGraphicFramePr>
          <p:xfrm>
            <a:off x="3168" y="2619"/>
            <a:ext cx="1920" cy="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Photo Editor Photo" r:id="rId3" imgW="1771429" imgH="905001" progId="MSPhotoEd.3">
                    <p:embed/>
                  </p:oleObj>
                </mc:Choice>
                <mc:Fallback>
                  <p:oleObj name="Photo Editor Photo" r:id="rId3" imgW="1771429" imgH="90500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619"/>
                          <a:ext cx="1920" cy="9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3696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23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24" name="Line 10"/>
            <p:cNvSpPr>
              <a:spLocks noChangeShapeType="1"/>
            </p:cNvSpPr>
            <p:nvPr/>
          </p:nvSpPr>
          <p:spPr bwMode="auto">
            <a:xfrm>
              <a:off x="3984" y="254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25" name="Text Box 12"/>
            <p:cNvSpPr txBox="1">
              <a:spLocks noChangeArrowheads="1"/>
            </p:cNvSpPr>
            <p:nvPr/>
          </p:nvSpPr>
          <p:spPr bwMode="auto">
            <a:xfrm rot="2700000">
              <a:off x="3864" y="3798"/>
              <a:ext cx="7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mean</a:t>
              </a: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 rot="2700000">
              <a:off x="3720" y="3798"/>
              <a:ext cx="7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median</a:t>
              </a:r>
            </a:p>
          </p:txBody>
        </p:sp>
        <p:sp>
          <p:nvSpPr>
            <p:cNvPr id="34827" name="Text Box 16"/>
            <p:cNvSpPr txBox="1">
              <a:spLocks noChangeArrowheads="1"/>
            </p:cNvSpPr>
            <p:nvPr/>
          </p:nvSpPr>
          <p:spPr bwMode="auto">
            <a:xfrm rot="2700000">
              <a:off x="3576" y="3798"/>
              <a:ext cx="7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mode</a:t>
              </a:r>
            </a:p>
          </p:txBody>
        </p:sp>
        <p:sp>
          <p:nvSpPr>
            <p:cNvPr id="34828" name="Text Box 18"/>
            <p:cNvSpPr txBox="1">
              <a:spLocks noChangeArrowheads="1"/>
            </p:cNvSpPr>
            <p:nvPr/>
          </p:nvSpPr>
          <p:spPr bwMode="auto">
            <a:xfrm>
              <a:off x="3216" y="3936"/>
              <a:ext cx="20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r-TR" sz="14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Positive or Right Skew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3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K</a:t>
            </a:r>
            <a:r>
              <a:rPr lang="en-US" b="1" dirty="0" err="1" smtClean="0"/>
              <a:t>urtosis</a:t>
            </a:r>
            <a:endParaRPr lang="en-GB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7467600" cy="1219200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en-US" dirty="0"/>
              <a:t>Literally kurtosis means tendency of ‘flatness’ or ‘</a:t>
            </a:r>
            <a:r>
              <a:rPr lang="en-US" dirty="0" err="1"/>
              <a:t>peakedness</a:t>
            </a:r>
            <a:r>
              <a:rPr lang="en-US" dirty="0"/>
              <a:t>’.</a:t>
            </a:r>
          </a:p>
          <a:p>
            <a:pPr>
              <a:buFont typeface="Wingdings 2"/>
              <a:buChar char=""/>
              <a:defRPr/>
            </a:pPr>
            <a:r>
              <a:rPr lang="en-US" dirty="0"/>
              <a:t>The normal curve is moderately peaked</a:t>
            </a:r>
            <a:r>
              <a:rPr lang="en-US" dirty="0" smtClean="0"/>
              <a:t>.</a:t>
            </a:r>
          </a:p>
          <a:p>
            <a:pPr>
              <a:buFont typeface="Wingdings 2"/>
              <a:buChar char=""/>
              <a:defRPr/>
            </a:pPr>
            <a:endParaRPr lang="en-US" dirty="0"/>
          </a:p>
          <a:p>
            <a:pPr>
              <a:buFont typeface="Wingdings 2"/>
              <a:buChar char=""/>
              <a:defRPr/>
            </a:pPr>
            <a:endParaRPr lang="en-GB" dirty="0"/>
          </a:p>
        </p:txBody>
      </p:sp>
      <p:pic>
        <p:nvPicPr>
          <p:cNvPr id="3789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334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17726" y="306388"/>
            <a:ext cx="8101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urtosis</a:t>
            </a:r>
            <a:r>
              <a:rPr lang="en-US" altLang="tr-TR" sz="2400" b="1" dirty="0">
                <a:solidFill>
                  <a:schemeClr val="tx1"/>
                </a:solidFill>
                <a:latin typeface="Arial" panose="020B0604020202020204" pitchFamily="34" charset="0"/>
              </a:rPr>
              <a:t>: the proportion of a curve located in the center, shoulders and tails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 dirty="0">
                <a:solidFill>
                  <a:schemeClr val="tx1"/>
                </a:solidFill>
                <a:latin typeface="Arial" panose="020B0604020202020204" pitchFamily="34" charset="0"/>
              </a:rPr>
              <a:t>How fat or thin the tails are</a:t>
            </a:r>
          </a:p>
        </p:txBody>
      </p:sp>
      <p:pic>
        <p:nvPicPr>
          <p:cNvPr id="38915" name="Picture 3" descr="leptokur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1"/>
            <a:ext cx="3600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platykur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200400"/>
            <a:ext cx="3571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622486" y="4916489"/>
            <a:ext cx="211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tx1"/>
                </a:solidFill>
                <a:latin typeface="Arial" panose="020B0604020202020204" pitchFamily="34" charset="0"/>
              </a:rPr>
              <a:t>leptokurtic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tx1"/>
                </a:solidFill>
                <a:latin typeface="Arial" panose="020B0604020202020204" pitchFamily="34" charset="0"/>
              </a:rPr>
              <a:t>no shoulders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061234" y="4916489"/>
            <a:ext cx="2422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tx1"/>
                </a:solidFill>
                <a:latin typeface="Arial" panose="020B0604020202020204" pitchFamily="34" charset="0"/>
              </a:rPr>
              <a:t>platykurtic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tx1"/>
                </a:solidFill>
                <a:latin typeface="Arial" panose="020B0604020202020204" pitchFamily="34" charset="0"/>
              </a:rPr>
              <a:t>wide shoulders</a:t>
            </a:r>
          </a:p>
        </p:txBody>
      </p:sp>
    </p:spTree>
    <p:extLst>
      <p:ext uri="{BB962C8B-B14F-4D97-AF65-F5344CB8AC3E}">
        <p14:creationId xmlns:p14="http://schemas.microsoft.com/office/powerpoint/2010/main" val="14395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Platy </a:t>
            </a:r>
            <a:r>
              <a:rPr lang="en-US" b="1" dirty="0" err="1"/>
              <a:t>kurtoc</a:t>
            </a:r>
            <a:endParaRPr lang="en-GB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When the curve is more flattened the distribution will be called as platy kurtoc</a:t>
            </a:r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1942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Lepto</a:t>
            </a:r>
            <a:r>
              <a:rPr lang="en-US" b="1" dirty="0"/>
              <a:t> </a:t>
            </a:r>
            <a:r>
              <a:rPr lang="en-US" b="1" dirty="0" err="1"/>
              <a:t>kurtoc</a:t>
            </a:r>
            <a:endParaRPr lang="en-GB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When the curve is more peaked than normal one it is called as lepto kurtoc curve</a:t>
            </a:r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3876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382000" cy="762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Reasons for divergence from normality</a:t>
            </a:r>
            <a:endParaRPr lang="en-GB" sz="28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z="2800" dirty="0"/>
              <a:t>Biased selection of sample</a:t>
            </a:r>
          </a:p>
          <a:p>
            <a:pPr eaLnBrk="1" hangingPunct="1"/>
            <a:r>
              <a:rPr lang="en-US" altLang="tr-TR" sz="2800" dirty="0"/>
              <a:t>Scoring errors</a:t>
            </a:r>
          </a:p>
          <a:p>
            <a:pPr eaLnBrk="1" hangingPunct="1"/>
            <a:r>
              <a:rPr lang="en-US" altLang="tr-TR" sz="2800" dirty="0"/>
              <a:t>Improper construction of a test</a:t>
            </a:r>
          </a:p>
          <a:p>
            <a:pPr eaLnBrk="1" hangingPunct="1"/>
            <a:r>
              <a:rPr lang="en-US" altLang="tr-TR" sz="2800" dirty="0"/>
              <a:t>Improper administration of a test</a:t>
            </a:r>
          </a:p>
          <a:p>
            <a:pPr eaLnBrk="1" hangingPunct="1"/>
            <a:r>
              <a:rPr lang="en-US" altLang="tr-TR" sz="2800" dirty="0"/>
              <a:t>Abnormality in the traits of the items.</a:t>
            </a:r>
            <a:endParaRPr lang="en-GB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3356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SKEWNESS &amp; KURTOSIS IN SPSS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28600"/>
            <a:ext cx="8911687" cy="33101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900" dirty="0" smtClean="0"/>
              <a:t/>
            </a:r>
            <a:br>
              <a:rPr lang="tr-TR" sz="4900" dirty="0" smtClean="0"/>
            </a:br>
            <a:r>
              <a:rPr lang="tr-TR" sz="4900" dirty="0"/>
              <a:t/>
            </a:r>
            <a:br>
              <a:rPr lang="tr-TR" sz="4900" dirty="0"/>
            </a:br>
            <a:r>
              <a:rPr lang="tr-TR" sz="4900" dirty="0" smtClean="0"/>
              <a:t/>
            </a:r>
            <a:br>
              <a:rPr lang="tr-TR" sz="4900" dirty="0" smtClean="0"/>
            </a:br>
            <a:r>
              <a:rPr lang="tr-TR" sz="4900" dirty="0" smtClean="0"/>
              <a:t>SKEWNESS </a:t>
            </a:r>
            <a:r>
              <a:rPr lang="tr-TR" sz="4900" dirty="0"/>
              <a:t>( ÇARPIKLIK)</a:t>
            </a:r>
            <a:br>
              <a:rPr lang="tr-TR" sz="4900" dirty="0"/>
            </a:br>
            <a:r>
              <a:rPr lang="tr-TR" sz="4900" dirty="0"/>
              <a:t>&amp;</a:t>
            </a:r>
            <a:br>
              <a:rPr lang="tr-TR" sz="4900" dirty="0"/>
            </a:br>
            <a:r>
              <a:rPr lang="tr-TR" sz="4900" dirty="0"/>
              <a:t>KURTOSIS (BASIKLIK)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9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probability curve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62" y="2510891"/>
            <a:ext cx="5869501" cy="30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sz="3700" dirty="0"/>
              <a:t>Carl</a:t>
            </a:r>
            <a:br>
              <a:rPr lang="en-US" altLang="tr-TR" sz="3700" dirty="0"/>
            </a:br>
            <a:r>
              <a:rPr lang="en-US" altLang="tr-TR" sz="3700" dirty="0"/>
              <a:t>Gauss</a:t>
            </a:r>
            <a:r>
              <a:rPr lang="tr-TR" altLang="tr-TR" sz="3700" dirty="0"/>
              <a:t>  </a:t>
            </a:r>
            <a:r>
              <a:rPr lang="en-GB" altLang="tr-TR" dirty="0">
                <a:latin typeface="Garamond" panose="02020404030301010803" pitchFamily="18" charset="0"/>
              </a:rPr>
              <a:t/>
            </a:r>
            <a:br>
              <a:rPr lang="en-GB" altLang="tr-TR" dirty="0">
                <a:latin typeface="Garamond" panose="02020404030301010803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altLang="tr-T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normal probability distribution or the “normal curve” is often called the Gaussian distribution, </a:t>
            </a:r>
          </a:p>
          <a:p>
            <a:endParaRPr lang="tr-TR" dirty="0"/>
          </a:p>
        </p:txBody>
      </p:sp>
      <p:pic>
        <p:nvPicPr>
          <p:cNvPr id="4" name="Picture 4" descr="Gauss-10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26" y="1420558"/>
            <a:ext cx="48672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shaped curve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shape of the curve is like that of a bell. </a:t>
            </a:r>
            <a:endParaRPr lang="en-GB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06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Mean = median = mode</a:t>
            </a:r>
            <a:endParaRPr lang="tr-TR" sz="33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Mean, median and mode carry the equal value. </a:t>
            </a:r>
          </a:p>
          <a:p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Therefore they fall at the same point on the curve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49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Perfectly </a:t>
            </a:r>
            <a:r>
              <a:rPr lang="en-US" sz="3300" dirty="0" err="1"/>
              <a:t>symmetricality</a:t>
            </a:r>
            <a:endParaRPr lang="tr-TR" sz="33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It means the curve inclines towards both sides equally from the </a:t>
            </a:r>
            <a:r>
              <a:rPr lang="en-US" altLang="tr-TR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centre</a:t>
            </a:r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of the curve. </a:t>
            </a:r>
          </a:p>
          <a:p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Thus we get equal halves on both sides from the central point.</a:t>
            </a:r>
          </a:p>
          <a:p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curve is not skewed. Therefore the values of the measure of </a:t>
            </a:r>
            <a:r>
              <a:rPr lang="en-US" altLang="tr-TR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skewness</a:t>
            </a:r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is zero</a:t>
            </a:r>
            <a:endParaRPr lang="en-GB" altLang="tr-TR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tr-TR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2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1068" y="1645822"/>
            <a:ext cx="8911687" cy="42729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</a:rPr>
              <a:t>Each of the 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</a:rPr>
              <a:t>t</a:t>
            </a:r>
            <a:r>
              <a:rPr lang="en-US" altLang="tr-TR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wo </a:t>
            </a: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</a:rPr>
              <a:t>shaded areas is .5 or 50%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412" y="2726408"/>
            <a:ext cx="6579001" cy="2592634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32885" y="40227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r-TR" sz="2400">
                <a:solidFill>
                  <a:schemeClr val="tx1"/>
                </a:solidFill>
                <a:latin typeface="Tahoma" panose="020B0604030504040204" pitchFamily="34" charset="0"/>
              </a:rPr>
              <a:t>.5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25877" y="40227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r-TR" sz="2400">
                <a:solidFill>
                  <a:schemeClr val="tx1"/>
                </a:solidFill>
                <a:latin typeface="Tahoma" panose="020B0604030504040204" pitchFamily="34" charset="0"/>
              </a:rPr>
              <a:t>.5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85797" y="212493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tr-T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485797" y="211782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tr-TR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015509" y="207375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tr-T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520334" y="2080232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5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sz="2800" dirty="0"/>
              <a:t>Properties of the Normal Curve</a:t>
            </a:r>
            <a:br>
              <a:rPr lang="en-US" alt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Tx/>
              <a:buChar char="•"/>
            </a:pPr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Bell-shaped</a:t>
            </a:r>
          </a:p>
          <a:p>
            <a:pPr>
              <a:buClrTx/>
              <a:buFontTx/>
              <a:buChar char="•"/>
            </a:pPr>
            <a:r>
              <a:rPr lang="en-US" altLang="tr-TR" sz="3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Unimodal</a:t>
            </a:r>
            <a:endParaRPr lang="tr-TR" altLang="tr-TR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Tx/>
              <a:buFontTx/>
              <a:buChar char="•"/>
            </a:pPr>
            <a:r>
              <a:rPr lang="en-US" altLang="tr-TR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mean = median = mode</a:t>
            </a:r>
          </a:p>
          <a:p>
            <a:pPr>
              <a:buClrTx/>
              <a:buFontTx/>
              <a:buChar char="•"/>
            </a:pPr>
            <a:r>
              <a:rPr lang="en-US" altLang="tr-TR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Symmetrical</a:t>
            </a:r>
            <a:endParaRPr lang="en-US" altLang="tr-TR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Tx/>
              <a:buFontTx/>
              <a:buChar char="•"/>
            </a:pPr>
            <a:r>
              <a:rPr lang="en-US" altLang="tr-T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Tails are asymptotic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15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357</Words>
  <Application>Microsoft Office PowerPoint</Application>
  <PresentationFormat>Geniş ekran</PresentationFormat>
  <Paragraphs>74</Paragraphs>
  <Slides>24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Century Gothic</vt:lpstr>
      <vt:lpstr>Garamond</vt:lpstr>
      <vt:lpstr>Tahoma</vt:lpstr>
      <vt:lpstr>Times New Roman</vt:lpstr>
      <vt:lpstr>Wingdings</vt:lpstr>
      <vt:lpstr>Wingdings 2</vt:lpstr>
      <vt:lpstr>Wingdings 3</vt:lpstr>
      <vt:lpstr>Duman</vt:lpstr>
      <vt:lpstr>Photo Editor Photo</vt:lpstr>
      <vt:lpstr>SOSYAL BİLİMLERDE UYGULAMALI ANALİZ TEKNİKLERİ</vt:lpstr>
      <vt:lpstr>   SKEWNESS ( ÇARPIKLIK) &amp; KURTOSIS (BASIKLIK)</vt:lpstr>
      <vt:lpstr>Normal probability curve</vt:lpstr>
      <vt:lpstr>Carl Gauss   </vt:lpstr>
      <vt:lpstr>Bell shaped curve</vt:lpstr>
      <vt:lpstr>Mean = median = mode</vt:lpstr>
      <vt:lpstr>Perfectly symmetricality</vt:lpstr>
      <vt:lpstr>Each of the two shaded areas is .5 or 50%</vt:lpstr>
      <vt:lpstr>Properties of the Normal Curve </vt:lpstr>
      <vt:lpstr>Skewness</vt:lpstr>
      <vt:lpstr>Skewness</vt:lpstr>
      <vt:lpstr>Negative</vt:lpstr>
      <vt:lpstr>Positive</vt:lpstr>
      <vt:lpstr>Kurtosis</vt:lpstr>
      <vt:lpstr>PowerPoint Sunusu</vt:lpstr>
      <vt:lpstr>Platy kurtoc</vt:lpstr>
      <vt:lpstr>Lepto kurtoc</vt:lpstr>
      <vt:lpstr>Reasons for divergence from normality</vt:lpstr>
      <vt:lpstr>SKEWNESS &amp; KURTOSIS IN SPSS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BİLİMLERDE UYGULAMALI ANALİZ TEKNİKLERİ</dc:title>
  <dc:creator>user</dc:creator>
  <cp:lastModifiedBy>ASUS</cp:lastModifiedBy>
  <cp:revision>12</cp:revision>
  <dcterms:created xsi:type="dcterms:W3CDTF">2014-12-22T21:08:21Z</dcterms:created>
  <dcterms:modified xsi:type="dcterms:W3CDTF">2015-02-10T19:07:40Z</dcterms:modified>
</cp:coreProperties>
</file>