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86" r:id="rId3"/>
    <p:sldId id="287" r:id="rId4"/>
    <p:sldId id="288" r:id="rId5"/>
    <p:sldId id="289" r:id="rId6"/>
    <p:sldId id="290" r:id="rId7"/>
    <p:sldId id="303" r:id="rId8"/>
    <p:sldId id="304" r:id="rId9"/>
    <p:sldId id="305" r:id="rId10"/>
    <p:sldId id="306" r:id="rId11"/>
    <p:sldId id="291" r:id="rId12"/>
    <p:sldId id="307" r:id="rId13"/>
    <p:sldId id="308" r:id="rId14"/>
    <p:sldId id="292" r:id="rId15"/>
    <p:sldId id="293" r:id="rId16"/>
    <p:sldId id="309" r:id="rId17"/>
    <p:sldId id="310" r:id="rId18"/>
    <p:sldId id="311" r:id="rId19"/>
    <p:sldId id="312" r:id="rId20"/>
    <p:sldId id="313" r:id="rId21"/>
    <p:sldId id="294" r:id="rId22"/>
    <p:sldId id="295" r:id="rId23"/>
    <p:sldId id="296" r:id="rId24"/>
    <p:sldId id="297" r:id="rId25"/>
    <p:sldId id="298" r:id="rId26"/>
    <p:sldId id="299" r:id="rId27"/>
    <p:sldId id="300" r:id="rId28"/>
    <p:sldId id="301" r:id="rId29"/>
    <p:sldId id="302"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3" autoAdjust="0"/>
    <p:restoredTop sz="99467" autoAdjust="0"/>
  </p:normalViewPr>
  <p:slideViewPr>
    <p:cSldViewPr>
      <p:cViewPr varScale="1">
        <p:scale>
          <a:sx n="70" d="100"/>
          <a:sy n="70" d="100"/>
        </p:scale>
        <p:origin x="-190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0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0D9305-C946-47C7-8718-A0CDCBFFC3E5}" type="datetimeFigureOut">
              <a:rPr lang="tr-TR" smtClean="0"/>
              <a:t>29.01.2018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9915A4-CB96-49D0-B516-02CC3FED67BF}" type="slidenum">
              <a:rPr lang="tr-TR" smtClean="0"/>
              <a:t>‹#›</a:t>
            </a:fld>
            <a:endParaRPr lang="tr-TR"/>
          </a:p>
        </p:txBody>
      </p:sp>
    </p:spTree>
    <p:extLst>
      <p:ext uri="{BB962C8B-B14F-4D97-AF65-F5344CB8AC3E}">
        <p14:creationId xmlns:p14="http://schemas.microsoft.com/office/powerpoint/2010/main" val="196998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79915A4-CB96-49D0-B516-02CC3FED67BF}" type="slidenum">
              <a:rPr lang="tr-TR" smtClean="0"/>
              <a:t>2</a:t>
            </a:fld>
            <a:endParaRPr lang="tr-TR"/>
          </a:p>
        </p:txBody>
      </p:sp>
    </p:spTree>
    <p:extLst>
      <p:ext uri="{BB962C8B-B14F-4D97-AF65-F5344CB8AC3E}">
        <p14:creationId xmlns:p14="http://schemas.microsoft.com/office/powerpoint/2010/main" val="116441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E5C1E78-7104-478A-8EB3-0A27C6B765E9}" type="datetime1">
              <a:rPr lang="tr-TR" smtClean="0"/>
              <a:t>29.01.2018</a:t>
            </a:fld>
            <a:endParaRPr lang="tr-TR"/>
          </a:p>
        </p:txBody>
      </p:sp>
      <p:sp>
        <p:nvSpPr>
          <p:cNvPr id="5" name="Altbilgi Yer Tutucusu 4"/>
          <p:cNvSpPr>
            <a:spLocks noGrp="1"/>
          </p:cNvSpPr>
          <p:nvPr>
            <p:ph type="ftr" sz="quarter" idx="11"/>
          </p:nvPr>
        </p:nvSpPr>
        <p:spPr/>
        <p:txBody>
          <a:bodyPr/>
          <a:lstStyle/>
          <a:p>
            <a:r>
              <a:rPr lang="tr-TR" dirty="0" smtClean="0"/>
              <a:t>Prof. Dr. Hüner Şencan</a:t>
            </a:r>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a:p>
        </p:txBody>
      </p:sp>
    </p:spTree>
    <p:extLst>
      <p:ext uri="{BB962C8B-B14F-4D97-AF65-F5344CB8AC3E}">
        <p14:creationId xmlns:p14="http://schemas.microsoft.com/office/powerpoint/2010/main" val="42252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lvl1pPr>
              <a:defRPr>
                <a:solidFill>
                  <a:schemeClr val="tx1"/>
                </a:solidFill>
              </a:defRPr>
            </a:lvl1pPr>
          </a:lstStyle>
          <a:p>
            <a:r>
              <a:rPr lang="tr-TR" dirty="0"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a:p>
        </p:txBody>
      </p:sp>
    </p:spTree>
    <p:extLst>
      <p:ext uri="{BB962C8B-B14F-4D97-AF65-F5344CB8AC3E}">
        <p14:creationId xmlns:p14="http://schemas.microsoft.com/office/powerpoint/2010/main" val="26506404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6000" r="-6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1F4CA-1B31-4FEB-B67E-DEC7B5D4B85D}" type="datetime1">
              <a:rPr lang="tr-TR" smtClean="0"/>
              <a:t>29.01.2018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tr-TR" dirty="0" smtClean="0"/>
              <a:t>Prof. Dr. Hüner Şencan</a:t>
            </a: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DF76F-C135-4C74-B914-C73210BC11CF}" type="slidenum">
              <a:rPr lang="tr-TR" smtClean="0"/>
              <a:t>‹#›</a:t>
            </a:fld>
            <a:endParaRPr lang="tr-TR"/>
          </a:p>
        </p:txBody>
      </p:sp>
    </p:spTree>
    <p:extLst>
      <p:ext uri="{BB962C8B-B14F-4D97-AF65-F5344CB8AC3E}">
        <p14:creationId xmlns:p14="http://schemas.microsoft.com/office/powerpoint/2010/main" val="295942507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2286164"/>
            <a:ext cx="7772400" cy="1820773"/>
          </a:xfrm>
        </p:spPr>
        <p:txBody>
          <a:bodyPr>
            <a:normAutofit/>
          </a:bodyPr>
          <a:lstStyle/>
          <a:p>
            <a:r>
              <a:rPr lang="tr-TR" sz="3300" dirty="0"/>
              <a:t>EASA Part </a:t>
            </a:r>
            <a:r>
              <a:rPr lang="tr-TR" sz="3300" dirty="0" smtClean="0"/>
              <a:t>66 için Module 9: Human Factors</a:t>
            </a:r>
            <a:r>
              <a:rPr lang="tr-TR" sz="3300" dirty="0" smtClean="0"/>
              <a:t/>
            </a:r>
            <a:br>
              <a:rPr lang="tr-TR" sz="3300" dirty="0" smtClean="0"/>
            </a:br>
            <a:r>
              <a:rPr lang="tr-TR" sz="1600" dirty="0"/>
              <a:t>Lisans </a:t>
            </a:r>
            <a:r>
              <a:rPr lang="tr-TR" sz="1600" dirty="0" smtClean="0"/>
              <a:t>Sınıfı:  </a:t>
            </a:r>
            <a:r>
              <a:rPr lang="tr-TR" sz="1600" dirty="0"/>
              <a:t>B1 ve B2 </a:t>
            </a:r>
            <a:r>
              <a:rPr lang="tr-TR" dirty="0" smtClean="0"/>
              <a:t/>
            </a:r>
            <a:br>
              <a:rPr lang="tr-TR" dirty="0" smtClean="0"/>
            </a:br>
            <a:r>
              <a:rPr lang="tr-TR" sz="5600" dirty="0" smtClean="0"/>
              <a:t>Görevler</a:t>
            </a:r>
            <a:endParaRPr lang="tr-TR" sz="5600" dirty="0"/>
          </a:p>
        </p:txBody>
      </p:sp>
      <p:sp>
        <p:nvSpPr>
          <p:cNvPr id="3" name="Alt Başlık 2"/>
          <p:cNvSpPr>
            <a:spLocks noGrp="1"/>
          </p:cNvSpPr>
          <p:nvPr>
            <p:ph type="subTitle" idx="1"/>
          </p:nvPr>
        </p:nvSpPr>
        <p:spPr>
          <a:xfrm>
            <a:off x="1371600" y="4437112"/>
            <a:ext cx="6400800" cy="1201688"/>
          </a:xfrm>
        </p:spPr>
        <p:txBody>
          <a:bodyPr/>
          <a:lstStyle/>
          <a:p>
            <a:r>
              <a:rPr lang="tr-TR" sz="2600" dirty="0" smtClean="0"/>
              <a:t>Prof. Dr. Hüner Şencan</a:t>
            </a:r>
          </a:p>
          <a:p>
            <a:r>
              <a:rPr lang="tr-TR" sz="2600" dirty="0" smtClean="0"/>
              <a:t>İstanbul Ticaret Üniversitesi  </a:t>
            </a:r>
          </a:p>
          <a:p>
            <a:endParaRPr lang="tr-TR" dirty="0"/>
          </a:p>
        </p:txBody>
      </p:sp>
      <p:sp>
        <p:nvSpPr>
          <p:cNvPr id="5" name="Metin kutusu 4"/>
          <p:cNvSpPr txBox="1"/>
          <p:nvPr/>
        </p:nvSpPr>
        <p:spPr>
          <a:xfrm>
            <a:off x="611560" y="773996"/>
            <a:ext cx="2880320" cy="369332"/>
          </a:xfrm>
          <a:prstGeom prst="rect">
            <a:avLst/>
          </a:prstGeom>
          <a:noFill/>
        </p:spPr>
        <p:txBody>
          <a:bodyPr wrap="square" rtlCol="0">
            <a:spAutoFit/>
          </a:bodyPr>
          <a:lstStyle/>
          <a:p>
            <a:r>
              <a:rPr lang="tr-TR" dirty="0"/>
              <a:t>7</a:t>
            </a:r>
            <a:r>
              <a:rPr lang="tr-TR" dirty="0" smtClean="0"/>
              <a:t>. Hafta</a:t>
            </a:r>
            <a:endParaRPr lang="tr-TR" dirty="0"/>
          </a:p>
        </p:txBody>
      </p:sp>
    </p:spTree>
    <p:extLst>
      <p:ext uri="{BB962C8B-B14F-4D97-AF65-F5344CB8AC3E}">
        <p14:creationId xmlns:p14="http://schemas.microsoft.com/office/powerpoint/2010/main" val="611436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Yorgunluk ve Dinlenme</a:t>
            </a:r>
            <a:endParaRPr lang="tr-TR" dirty="0"/>
          </a:p>
        </p:txBody>
      </p:sp>
      <p:sp>
        <p:nvSpPr>
          <p:cNvPr id="3" name="İçerik Yer Tutucusu 2"/>
          <p:cNvSpPr>
            <a:spLocks noGrp="1"/>
          </p:cNvSpPr>
          <p:nvPr>
            <p:ph idx="1"/>
          </p:nvPr>
        </p:nvSpPr>
        <p:spPr>
          <a:xfrm>
            <a:off x="457200" y="1412776"/>
            <a:ext cx="8229600" cy="4713387"/>
          </a:xfrm>
        </p:spPr>
        <p:txBody>
          <a:bodyPr>
            <a:noAutofit/>
          </a:bodyPr>
          <a:lstStyle/>
          <a:p>
            <a:r>
              <a:rPr lang="tr-TR" sz="2250" dirty="0" smtClean="0"/>
              <a:t>Belli bir süre fiziksel çaba içinde bulunma sonunda kişiyi yorar. Uygun dinlenme molaları uygulandığı zaman yorgunluk kişi için problem değildir. Fakat yıpratıcı, dinlenme molalarının verilmediği, bıktırıcı uzun çalışma saatlerinin sonunda kişiler hasta olurlar veya yaralanmalar ortaya çıkabilir. Bu nedenle bakım personeli kendileri için tanımlanmış olan dinlenme molalarını kullanmalıdırlar.</a:t>
            </a:r>
          </a:p>
          <a:p>
            <a:r>
              <a:rPr lang="tr-TR" sz="2250" dirty="0" smtClean="0"/>
              <a:t>Dinlenme molalarının verilmemesi üretimi arttırmaz tersine üretimin veya üretkenliğin tersine sonuç verir. Yorgunluk bedenin işlevselliğini bozar, algılamayı güçleştirir, bilinçliliği, hassasiyeti, ve standartlara uyumu bozar. Sonuçta iş yavaşlar, hatalar ortaya çıkar ve yapılan işin tekrar yapılması gibi durumlarla karşılaşılır. </a:t>
            </a:r>
          </a:p>
          <a:p>
            <a:r>
              <a:rPr lang="tr-TR" sz="2250" dirty="0"/>
              <a:t>Mühendisler ve teknisyenler fiziksel zindeliklerini korumak zorundadırlar. </a:t>
            </a:r>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10</a:t>
            </a:fld>
            <a:endParaRPr lang="tr-TR"/>
          </a:p>
        </p:txBody>
      </p:sp>
    </p:spTree>
    <p:extLst>
      <p:ext uri="{BB962C8B-B14F-4D97-AF65-F5344CB8AC3E}">
        <p14:creationId xmlns:p14="http://schemas.microsoft.com/office/powerpoint/2010/main" val="1813778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Tekrarlamalı </a:t>
            </a:r>
            <a:r>
              <a:rPr lang="tr-TR" b="1" dirty="0" smtClean="0"/>
              <a:t>işler (Monoton işler) </a:t>
            </a:r>
            <a:endParaRPr lang="tr-TR" b="1" dirty="0"/>
          </a:p>
        </p:txBody>
      </p:sp>
      <p:sp>
        <p:nvSpPr>
          <p:cNvPr id="3" name="İçerik Yer Tutucusu 2"/>
          <p:cNvSpPr>
            <a:spLocks noGrp="1"/>
          </p:cNvSpPr>
          <p:nvPr>
            <p:ph idx="1"/>
          </p:nvPr>
        </p:nvSpPr>
        <p:spPr/>
        <p:txBody>
          <a:bodyPr>
            <a:normAutofit fontScale="85000" lnSpcReduction="10000"/>
          </a:bodyPr>
          <a:lstStyle/>
          <a:p>
            <a:r>
              <a:rPr lang="tr-TR" dirty="0" smtClean="0"/>
              <a:t>Tekrarlamalı işler can sıkıcıdır ve kişi bu tür işlerde uyarılmaz. Yetersiz uyarılma vardır. Kişi bir görevi </a:t>
            </a:r>
            <a:r>
              <a:rPr lang="tr-TR" b="1" dirty="0" smtClean="0"/>
              <a:t>tekrar tekrar </a:t>
            </a:r>
            <a:r>
              <a:rPr lang="tr-TR" dirty="0" smtClean="0"/>
              <a:t>yerine getirir. Özellikle fabrikalarda bu tür monoton görevler çoktur. </a:t>
            </a:r>
          </a:p>
          <a:p>
            <a:r>
              <a:rPr lang="tr-TR" dirty="0" smtClean="0"/>
              <a:t>akım işlerinde tekrarlamalı işler nispeten daha azdır. </a:t>
            </a:r>
          </a:p>
          <a:p>
            <a:r>
              <a:rPr lang="tr-TR" dirty="0" smtClean="0"/>
              <a:t>Bir vardiya esnasında bir iş tekrarlanıyorsa kişi o işi rutine alabilir veya can sıkıcı olarak görebilir. </a:t>
            </a:r>
          </a:p>
          <a:p>
            <a:r>
              <a:rPr lang="tr-TR" dirty="0" smtClean="0"/>
              <a:t>Örnek uçaktaki can yeleklerini bir gün içinde tekrar tekrar gözden geçirmek.</a:t>
            </a:r>
          </a:p>
          <a:p>
            <a:r>
              <a:rPr lang="tr-TR" dirty="0" smtClean="0"/>
              <a:t>Motor mühendisinin gün içinde aynı işi tekrar tekrar yapması.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11</a:t>
            </a:fld>
            <a:endParaRPr lang="tr-TR"/>
          </a:p>
        </p:txBody>
      </p:sp>
    </p:spTree>
    <p:extLst>
      <p:ext uri="{BB962C8B-B14F-4D97-AF65-F5344CB8AC3E}">
        <p14:creationId xmlns:p14="http://schemas.microsoft.com/office/powerpoint/2010/main" val="3846800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Monoton işlerin tehlikesi </a:t>
            </a:r>
            <a:endParaRPr lang="tr-TR" dirty="0"/>
          </a:p>
        </p:txBody>
      </p:sp>
      <p:sp>
        <p:nvSpPr>
          <p:cNvPr id="3" name="İçerik Yer Tutucusu 2"/>
          <p:cNvSpPr>
            <a:spLocks noGrp="1"/>
          </p:cNvSpPr>
          <p:nvPr>
            <p:ph idx="1"/>
          </p:nvPr>
        </p:nvSpPr>
        <p:spPr>
          <a:xfrm>
            <a:off x="457200" y="1340768"/>
            <a:ext cx="8435280" cy="4785395"/>
          </a:xfrm>
        </p:spPr>
        <p:txBody>
          <a:bodyPr>
            <a:noAutofit/>
          </a:bodyPr>
          <a:lstStyle/>
          <a:p>
            <a:r>
              <a:rPr lang="tr-TR" sz="2050" b="1" dirty="0" smtClean="0"/>
              <a:t>Manuel’e bakmama</a:t>
            </a:r>
            <a:r>
              <a:rPr lang="tr-TR" sz="2050" dirty="0" smtClean="0"/>
              <a:t>.  Mühendis ve teknisyen aynı işi gün içinde o kadar çok yapmış veya yapmaktadır ki bu nedenle işe artık iyice aşina olmuştur ve bu yüzden MANUEL’E, İŞ KARTINA veya  KILAVUZ KİTABA bakma gereği duymaz. Bu yüzden bu arada işin içeriğinde herhangi bir husus değişmişse bunun farkında olmaz ve işi eski yaptığı gibi yapar. </a:t>
            </a:r>
          </a:p>
          <a:p>
            <a:r>
              <a:rPr lang="tr-TR" sz="2050" dirty="0" smtClean="0"/>
              <a:t>Bir diğer tehlike </a:t>
            </a:r>
            <a:r>
              <a:rPr lang="tr-TR" sz="2050" b="1" dirty="0" smtClean="0"/>
              <a:t>aşırı güven </a:t>
            </a:r>
            <a:r>
              <a:rPr lang="tr-TR" sz="2050" dirty="0" smtClean="0"/>
              <a:t>halidir. Kişi kendinden memnundur, işi iyi bildiğini düşünür. Prosedürdeki bazı adımları atlar veya ihmal eder, bazı ayrıntılara dikkat etmez. Fakat bu durumda nadir ortaya çıkan bazı ayrıntıları gözünden kaçırır. Özellikle gözle muayenenin dikkatli yapılmadığı durumlarda ortaya çıkar. </a:t>
            </a:r>
          </a:p>
          <a:p>
            <a:r>
              <a:rPr lang="tr-TR" sz="2050" dirty="0" smtClean="0"/>
              <a:t>Üçüncü tehlike </a:t>
            </a:r>
            <a:r>
              <a:rPr lang="tr-TR" sz="2050" b="1" dirty="0" smtClean="0"/>
              <a:t>varsayımlardır</a:t>
            </a:r>
            <a:r>
              <a:rPr lang="tr-TR" sz="2050" dirty="0" smtClean="0"/>
              <a:t>. Kişi «ben bu işi onlarca defa yaptım» diye varsayımda bulunur.  Oysa o işi epey zamandan beri yapmamıştır. Bu süre içinde «kılavuz kitabında», «prosedürde» «iş kartında»  değişiklikler olmuş olabilir. Kullanılan parçaların kod numaraları değişmiş olabilir. Teknisyen aklına değil, kılavuz kitaplarına veya prosedürlere güvenmeyi öğrenmelidir. </a:t>
            </a:r>
            <a:endParaRPr lang="tr-TR" sz="2050"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dirty="0"/>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12</a:t>
            </a:fld>
            <a:endParaRPr lang="tr-TR"/>
          </a:p>
        </p:txBody>
      </p:sp>
    </p:spTree>
    <p:extLst>
      <p:ext uri="{BB962C8B-B14F-4D97-AF65-F5344CB8AC3E}">
        <p14:creationId xmlns:p14="http://schemas.microsoft.com/office/powerpoint/2010/main" val="3235248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52736"/>
            <a:ext cx="2530624" cy="4306490"/>
          </a:xfrm>
        </p:spPr>
        <p:txBody>
          <a:bodyPr/>
          <a:lstStyle/>
          <a:p>
            <a:r>
              <a:rPr lang="tr-TR" dirty="0" smtClean="0"/>
              <a:t>İŞ İŞLEM</a:t>
            </a:r>
            <a:br>
              <a:rPr lang="tr-TR" dirty="0" smtClean="0"/>
            </a:br>
            <a:r>
              <a:rPr lang="tr-TR" dirty="0" smtClean="0"/>
              <a:t>KARTI</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13</a:t>
            </a:fld>
            <a:endParaRPr lang="tr-TR"/>
          </a:p>
        </p:txBody>
      </p:sp>
      <p:pic>
        <p:nvPicPr>
          <p:cNvPr id="6146" name="Picture 2" descr="Image result for AVİATİON &quot;JOB CARD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36525"/>
            <a:ext cx="5543550" cy="650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956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Gözle Muayene</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Bakım ve onarım faaliyetlerinde gözle muayene </a:t>
            </a:r>
            <a:r>
              <a:rPr lang="tr-TR" b="1" dirty="0" smtClean="0"/>
              <a:t>uçuşa elverişliliği (airworthy</a:t>
            </a:r>
            <a:r>
              <a:rPr lang="tr-TR" dirty="0" smtClean="0"/>
              <a:t>) </a:t>
            </a:r>
            <a:r>
              <a:rPr lang="tr-TR" dirty="0"/>
              <a:t>belirlemede </a:t>
            </a:r>
            <a:r>
              <a:rPr lang="tr-TR" dirty="0" smtClean="0"/>
              <a:t>birincil yöntemdir. </a:t>
            </a:r>
          </a:p>
          <a:p>
            <a:r>
              <a:rPr lang="tr-TR" dirty="0" smtClean="0"/>
              <a:t>Gözle muayene çeşitli araç ve gereçlerin yanında gözü kullanarak uçağın bir parçasının veya sisteminin durumunu veya işlevselliğini değerlendirmek ve karar vermektir. </a:t>
            </a:r>
          </a:p>
          <a:p>
            <a:r>
              <a:rPr lang="tr-TR" dirty="0" smtClean="0"/>
              <a:t>Uçak bakım mühendisleri görme yeteneklerini arttırmak için büyüteçler veya hortum kameralardan  yararlanırlar.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14</a:t>
            </a:fld>
            <a:endParaRPr lang="tr-TR"/>
          </a:p>
        </p:txBody>
      </p:sp>
    </p:spTree>
    <p:extLst>
      <p:ext uri="{BB962C8B-B14F-4D97-AF65-F5344CB8AC3E}">
        <p14:creationId xmlns:p14="http://schemas.microsoft.com/office/powerpoint/2010/main" val="1434815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Borescopes – Hortum Kamera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15</a:t>
            </a:fld>
            <a:endParaRPr lang="tr-TR"/>
          </a:p>
        </p:txBody>
      </p:sp>
      <p:pic>
        <p:nvPicPr>
          <p:cNvPr id="1026" name="Picture 2" descr="Image result for boresco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281" y="1484784"/>
            <a:ext cx="8258175"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832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Göz muayenesi ve diğer destekler</a:t>
            </a:r>
            <a:endParaRPr lang="tr-TR" dirty="0"/>
          </a:p>
        </p:txBody>
      </p:sp>
      <p:sp>
        <p:nvSpPr>
          <p:cNvPr id="3" name="İçerik Yer Tutucusu 2"/>
          <p:cNvSpPr>
            <a:spLocks noGrp="1"/>
          </p:cNvSpPr>
          <p:nvPr>
            <p:ph idx="1"/>
          </p:nvPr>
        </p:nvSpPr>
        <p:spPr/>
        <p:txBody>
          <a:bodyPr/>
          <a:lstStyle/>
          <a:p>
            <a:r>
              <a:rPr lang="tr-TR" dirty="0" smtClean="0"/>
              <a:t>Bakımcı göz muayenesini diğer duyularıyla da destekler (dokunma, işitme, tatma vb. gibi).</a:t>
            </a:r>
          </a:p>
          <a:p>
            <a:r>
              <a:rPr lang="tr-TR" dirty="0" smtClean="0"/>
              <a:t>Muayene ettiği parçayı evirerek çevirerek  ve bir takım işlemler yaparak daha ileri düzeyde inceler.  Örneğin yüzeyinin pürüzlük durumunu kontrol eder, çeker, sıkar veya beklenmedik bir harekete karşı nasıl bir durum alacağını anlamaya çalışır.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16</a:t>
            </a:fld>
            <a:endParaRPr lang="tr-TR"/>
          </a:p>
        </p:txBody>
      </p:sp>
    </p:spTree>
    <p:extLst>
      <p:ext uri="{BB962C8B-B14F-4D97-AF65-F5344CB8AC3E}">
        <p14:creationId xmlns:p14="http://schemas.microsoft.com/office/powerpoint/2010/main" val="974235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Göz ve görme</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Gözle muayenede iyi bir görme kabiliyetine sahip olma çok önemlidir. Görme ile ilgili standartlar «uçuşa elverişlilik Notice 47’de açıklanmıştır) </a:t>
            </a:r>
          </a:p>
          <a:p>
            <a:r>
              <a:rPr lang="tr-TR" dirty="0" smtClean="0"/>
              <a:t>Görme yetersizliğinin olduğu durumlarda gözlükler, kontak lensler kullanılır veya düzenli aralıklarla göz muayenesi yapılır.</a:t>
            </a:r>
          </a:p>
          <a:p>
            <a:r>
              <a:rPr lang="tr-TR" dirty="0" smtClean="0"/>
              <a:t>Uçak sistemlerindeki bozulmaları tespit etmekte öncelikle gözle muayene yapılır. Görme önemli olduğu kadar teknisyenin </a:t>
            </a:r>
            <a:r>
              <a:rPr lang="tr-TR" b="1" dirty="0" smtClean="0"/>
              <a:t>yargıları</a:t>
            </a:r>
            <a:r>
              <a:rPr lang="tr-TR" dirty="0" smtClean="0"/>
              <a:t> da önemlidir. </a:t>
            </a:r>
            <a:r>
              <a:rPr lang="tr-TR" b="1" dirty="0" smtClean="0"/>
              <a:t>Orada ne görmüştür</a:t>
            </a:r>
            <a:r>
              <a:rPr lang="tr-TR" dirty="0" smtClean="0"/>
              <a:t>? Teknisyen veya mühendis burada bilgisine, tecrübesine ve sağ duyusuna güvenir. Deneyim uygulamaya bağlıdır. Daha fazla uygulaması olan kişi daha deneyimlidir. Teşhis ve yargı aşamasında son karar daha deneyimli olan mühendis veya teknisyene bırakılır.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17</a:t>
            </a:fld>
            <a:endParaRPr lang="tr-TR"/>
          </a:p>
        </p:txBody>
      </p:sp>
    </p:spTree>
    <p:extLst>
      <p:ext uri="{BB962C8B-B14F-4D97-AF65-F5344CB8AC3E}">
        <p14:creationId xmlns:p14="http://schemas.microsoft.com/office/powerpoint/2010/main" val="1515303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Güvenilir görsel muayene nasıl yapılır?</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İş kartında tanımlanan bölgeyi, sistemi, parçayı veya alanın neresi olduğunu iyice ve tam olarak anlayınız.</a:t>
            </a:r>
          </a:p>
          <a:p>
            <a:r>
              <a:rPr lang="tr-TR" dirty="0" smtClean="0"/>
              <a:t>Uçağın üzerinde tanımlanan bölgeyi, yeri, parçayı, sistemi veya alanı doğru bir şekilde bulunuz.</a:t>
            </a:r>
          </a:p>
          <a:p>
            <a:r>
              <a:rPr lang="tr-TR" dirty="0" smtClean="0"/>
              <a:t>Işıklandırma ve benzeri diğer faktörler açısından çevre şartlarının uygun olup olmadığını belirleyiniz. </a:t>
            </a:r>
          </a:p>
          <a:p>
            <a:r>
              <a:rPr lang="tr-TR" dirty="0" smtClean="0"/>
              <a:t>Sistemi görsel olarak dikkatli bir şekilde inceleyiniz, sistemin her tarafına dikkatlice göz atınız. </a:t>
            </a:r>
          </a:p>
          <a:p>
            <a:r>
              <a:rPr lang="tr-TR" dirty="0" smtClean="0"/>
              <a:t>Potansiyel bozulma, hasar durumlarını araştırınız ve ileride problem çıkarıp çıkarmayacağını belirleyiniz.</a:t>
            </a:r>
          </a:p>
          <a:p>
            <a:r>
              <a:rPr lang="tr-TR" dirty="0" smtClean="0"/>
              <a:t>Tespit ettiğiniz sorunu kayıt altına alınız ve araştırmaya devam ediniz. Çevrede veya önceki aşamalarda bir problem olup olmadığını anlamaya çalışınız. </a:t>
            </a:r>
          </a:p>
          <a:p>
            <a:endParaRPr lang="tr-TR" dirty="0" smtClean="0"/>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18</a:t>
            </a:fld>
            <a:endParaRPr lang="tr-TR"/>
          </a:p>
        </p:txBody>
      </p:sp>
    </p:spTree>
    <p:extLst>
      <p:ext uri="{BB962C8B-B14F-4D97-AF65-F5344CB8AC3E}">
        <p14:creationId xmlns:p14="http://schemas.microsoft.com/office/powerpoint/2010/main" val="1799766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Görsel muayene ve konsantrasyon</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Görsel muayene önemli ölçüde konsantrasyon gerektirir.  Uzun süreli muayene tedirgin edicidir ve bir süre sonra insan yorulur ve bazı şeyleri fark edemez hale gelir. Uyarılma eksikliği, yorgunluk, can sıkıntısı «potansiyel problemleri» tespit etme konusunda kişinin yetersiz kalmasına neden olur. Özellikle teknisyenin veya mühendisin yeni uçaklarda «hasar» veya «bozulma» beklentilerinin düşük olduğu durumlarda </a:t>
            </a:r>
            <a:r>
              <a:rPr lang="tr-TR" u="sng" dirty="0" smtClean="0"/>
              <a:t>hataların gözden kaçma tehlikesi </a:t>
            </a:r>
            <a:r>
              <a:rPr lang="tr-TR" dirty="0" smtClean="0"/>
              <a:t>daha ciddi hale gelir. </a:t>
            </a:r>
          </a:p>
          <a:p>
            <a:r>
              <a:rPr lang="tr-TR" dirty="0" smtClean="0"/>
              <a:t>Bu nedenle ayrıntılı öğelerin göz muayenesini yapan kişilerin kısa aralıklarda dinlenme molaları vermelerinde yarar vardır. Böylece «uyarılma» artar, «dikkat toplanır».</a:t>
            </a:r>
          </a:p>
          <a:p>
            <a:r>
              <a:rPr lang="tr-TR" dirty="0" smtClean="0"/>
              <a:t>Gözle muayene bazen yetersiz kalır bu gibi durumlarda çeşitli özel </a:t>
            </a:r>
            <a:r>
              <a:rPr lang="tr-TR" dirty="0"/>
              <a:t>araçlar kullanılır. </a:t>
            </a:r>
            <a:r>
              <a:rPr lang="tr-TR" dirty="0" smtClean="0"/>
              <a:t>Florsan ışıklı muayene (Fluorescent </a:t>
            </a:r>
            <a:r>
              <a:rPr lang="tr-TR" dirty="0"/>
              <a:t>penetrant </a:t>
            </a:r>
            <a:r>
              <a:rPr lang="tr-TR" dirty="0" smtClean="0"/>
              <a:t>inspection) bunlardan biridir.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19</a:t>
            </a:fld>
            <a:endParaRPr lang="tr-TR"/>
          </a:p>
        </p:txBody>
      </p:sp>
    </p:spTree>
    <p:extLst>
      <p:ext uri="{BB962C8B-B14F-4D97-AF65-F5344CB8AC3E}">
        <p14:creationId xmlns:p14="http://schemas.microsoft.com/office/powerpoint/2010/main" val="130939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Kapsamı</a:t>
            </a:r>
            <a:endParaRPr lang="tr-TR" dirty="0"/>
          </a:p>
        </p:txBody>
      </p:sp>
      <p:sp>
        <p:nvSpPr>
          <p:cNvPr id="3" name="İçerik Yer Tutucusu 2"/>
          <p:cNvSpPr>
            <a:spLocks noGrp="1"/>
          </p:cNvSpPr>
          <p:nvPr>
            <p:ph idx="1"/>
          </p:nvPr>
        </p:nvSpPr>
        <p:spPr/>
        <p:txBody>
          <a:bodyPr>
            <a:normAutofit/>
          </a:bodyPr>
          <a:lstStyle/>
          <a:p>
            <a:r>
              <a:rPr lang="en-US" dirty="0"/>
              <a:t>EASA | European Aviation Safety </a:t>
            </a:r>
            <a:r>
              <a:rPr lang="en-US" dirty="0" smtClean="0"/>
              <a:t>Agency</a:t>
            </a:r>
            <a:r>
              <a:rPr lang="tr-TR" dirty="0" smtClean="0"/>
              <a:t> (Avrupa Havacılık Güvenliği Ajansı) </a:t>
            </a:r>
            <a:r>
              <a:rPr lang="tr-TR" u="sng" dirty="0" smtClean="0"/>
              <a:t>uçak bakım ve onarım mühendisliği </a:t>
            </a:r>
            <a:r>
              <a:rPr lang="tr-TR" dirty="0" smtClean="0"/>
              <a:t>birimlerinde lisanslı olarak çalışacak kişiler için belirli standartlar belirlemiştir. Standardın «</a:t>
            </a:r>
            <a:r>
              <a:rPr lang="tr-TR" b="1" dirty="0" smtClean="0"/>
              <a:t>Görevler</a:t>
            </a:r>
            <a:r>
              <a:rPr lang="tr-TR" dirty="0" smtClean="0"/>
              <a:t>» maddesi bu kişilerin çalıştıkları görevlerin niteliği ve bu görevlerde ortaya çıkabilecek insan faktörleri konusu üzerinde durur. </a:t>
            </a:r>
            <a:endParaRPr lang="en-US" dirty="0"/>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a:t>
            </a:fld>
            <a:endParaRPr lang="tr-TR"/>
          </a:p>
        </p:txBody>
      </p:sp>
    </p:spTree>
    <p:extLst>
      <p:ext uri="{BB962C8B-B14F-4D97-AF65-F5344CB8AC3E}">
        <p14:creationId xmlns:p14="http://schemas.microsoft.com/office/powerpoint/2010/main" val="3093264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Florsan ışıklı muayene</a:t>
            </a:r>
            <a:br>
              <a:rPr lang="tr-TR" dirty="0" smtClean="0"/>
            </a:br>
            <a:r>
              <a:rPr lang="tr-TR" sz="1800" dirty="0" smtClean="0"/>
              <a:t>Cıvatanın çatlamış olduğunun görülmesi</a:t>
            </a:r>
            <a:endParaRPr lang="tr-TR" sz="1800"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20</a:t>
            </a:fld>
            <a:endParaRPr lang="tr-TR"/>
          </a:p>
        </p:txBody>
      </p:sp>
      <p:pic>
        <p:nvPicPr>
          <p:cNvPr id="7170" name="Picture 2" descr="Image result for fluorescent penetrant inspection"/>
          <p:cNvPicPr>
            <a:picLocks noChangeAspect="1" noChangeArrowheads="1"/>
          </p:cNvPicPr>
          <p:nvPr/>
        </p:nvPicPr>
        <p:blipFill rotWithShape="1">
          <a:blip r:embed="rId2">
            <a:extLst>
              <a:ext uri="{28A0092B-C50C-407E-A947-70E740481C1C}">
                <a14:useLocalDpi xmlns:a14="http://schemas.microsoft.com/office/drawing/2010/main" val="0"/>
              </a:ext>
            </a:extLst>
          </a:blip>
          <a:srcRect l="25458" t="14372" r="25331" b="14074"/>
          <a:stretch/>
        </p:blipFill>
        <p:spPr bwMode="auto">
          <a:xfrm>
            <a:off x="3203848" y="1556791"/>
            <a:ext cx="2952328" cy="4787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075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Karmaşık sistemler</a:t>
            </a:r>
            <a:endParaRPr lang="tr-TR" b="1" dirty="0"/>
          </a:p>
        </p:txBody>
      </p:sp>
      <p:sp>
        <p:nvSpPr>
          <p:cNvPr id="3" name="İçerik Yer Tutucusu 2"/>
          <p:cNvSpPr>
            <a:spLocks noGrp="1"/>
          </p:cNvSpPr>
          <p:nvPr>
            <p:ph idx="1"/>
          </p:nvPr>
        </p:nvSpPr>
        <p:spPr/>
        <p:txBody>
          <a:bodyPr>
            <a:normAutofit fontScale="85000" lnSpcReduction="10000"/>
          </a:bodyPr>
          <a:lstStyle/>
          <a:p>
            <a:r>
              <a:rPr lang="tr-TR" dirty="0" smtClean="0"/>
              <a:t>Günümüzde uçaklar karmaşık sistemler olarak adlandırılır. Karmaşıklığı,  içinde çok sayıda alt sistemler barındırmasından ileri gelir ve bu alt sistemlerin de her biri yine karmaşık öğeler içerir. Örneğin, uçuş kontrol sistemleri, iniş takımı sistemleri, havalandırma sistemleri, uçuş yönetimi bilgisayarları gibi… </a:t>
            </a:r>
          </a:p>
          <a:p>
            <a:r>
              <a:rPr lang="tr-TR" dirty="0" smtClean="0"/>
              <a:t>Karmaşık sistemler çevrelerinden çok sayıda «girdi» alırlar, bu girdileri işlerler ve karmaşık «tepkiler» geliştirirler. Bu tepkiler bazen tek bir çıktı şeklide ve bazen de çoklu, dağıtık «çıktılar» </a:t>
            </a:r>
            <a:r>
              <a:rPr lang="tr-TR" dirty="0" err="1" smtClean="0"/>
              <a:t>şeklirdedir</a:t>
            </a:r>
            <a:r>
              <a:rPr lang="tr-TR" dirty="0" smtClean="0"/>
              <a:t>.</a:t>
            </a:r>
          </a:p>
          <a:p>
            <a:r>
              <a:rPr lang="tr-TR" dirty="0" smtClean="0"/>
              <a:t>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21</a:t>
            </a:fld>
            <a:endParaRPr lang="tr-TR"/>
          </a:p>
        </p:txBody>
      </p:sp>
    </p:spTree>
    <p:extLst>
      <p:ext uri="{BB962C8B-B14F-4D97-AF65-F5344CB8AC3E}">
        <p14:creationId xmlns:p14="http://schemas.microsoft.com/office/powerpoint/2010/main" val="2080842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Basit sistemler</a:t>
            </a:r>
            <a:endParaRPr lang="tr-TR" dirty="0"/>
          </a:p>
        </p:txBody>
      </p:sp>
      <p:sp>
        <p:nvSpPr>
          <p:cNvPr id="3" name="İçerik Yer Tutucusu 2"/>
          <p:cNvSpPr>
            <a:spLocks noGrp="1"/>
          </p:cNvSpPr>
          <p:nvPr>
            <p:ph idx="1"/>
          </p:nvPr>
        </p:nvSpPr>
        <p:spPr/>
        <p:txBody>
          <a:bodyPr>
            <a:normAutofit lnSpcReduction="10000"/>
          </a:bodyPr>
          <a:lstStyle/>
          <a:p>
            <a:r>
              <a:rPr lang="tr-TR" dirty="0" smtClean="0"/>
              <a:t>Basit bir sistemin amacı ve kompozisyonu bakım mühendisi için nispeten kolaydır ve süreci kolaylıkla yönetir.  Hatayı kolay bulur, kolay tamir eder, bakımını yapar. Bunun için kılavuz kitaplarına bakmaya dahi gerek duymayabilir. Buna rağmen basit nitelikteki sistemler için de manuel adı verilen kılavuz kitapları hazırlanmıştır. Teknisyen veya mühendis gerek duyması halinde bu kitaplardan yararlanır.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22</a:t>
            </a:fld>
            <a:endParaRPr lang="tr-TR"/>
          </a:p>
        </p:txBody>
      </p:sp>
    </p:spTree>
    <p:extLst>
      <p:ext uri="{BB962C8B-B14F-4D97-AF65-F5344CB8AC3E}">
        <p14:creationId xmlns:p14="http://schemas.microsoft.com/office/powerpoint/2010/main" val="1352504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Karmaşıklığın artmasına örnek</a:t>
            </a:r>
            <a:br>
              <a:rPr lang="tr-TR" dirty="0" smtClean="0"/>
            </a:br>
            <a:r>
              <a:rPr lang="tr-TR" sz="2200" dirty="0"/>
              <a:t>Aileronların (</a:t>
            </a:r>
            <a:r>
              <a:rPr lang="tr-TR" sz="2200" dirty="0" smtClean="0"/>
              <a:t>kanatçıkların) </a:t>
            </a:r>
            <a:r>
              <a:rPr lang="tr-TR" sz="2200" dirty="0"/>
              <a:t>görevi uçağa yatış yaptırmaktır.</a:t>
            </a:r>
            <a:endParaRPr lang="tr-TR" sz="2200"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4091854392"/>
              </p:ext>
            </p:extLst>
          </p:nvPr>
        </p:nvGraphicFramePr>
        <p:xfrm>
          <a:off x="457200" y="1600200"/>
          <a:ext cx="8229600" cy="4216400"/>
        </p:xfrm>
        <a:graphic>
          <a:graphicData uri="http://schemas.openxmlformats.org/drawingml/2006/table">
            <a:tbl>
              <a:tblPr firstRow="1" bandRow="1">
                <a:tableStyleId>{5C22544A-7EE6-4342-B048-85BDC9FD1C3A}</a:tableStyleId>
              </a:tblPr>
              <a:tblGrid>
                <a:gridCol w="1954560"/>
                <a:gridCol w="6275040"/>
              </a:tblGrid>
              <a:tr h="370840">
                <a:tc>
                  <a:txBody>
                    <a:bodyPr/>
                    <a:lstStyle/>
                    <a:p>
                      <a:r>
                        <a:rPr lang="tr-TR" dirty="0" smtClean="0"/>
                        <a:t>Aileronun</a:t>
                      </a:r>
                      <a:r>
                        <a:rPr lang="tr-TR" baseline="0" dirty="0" smtClean="0"/>
                        <a:t> türü</a:t>
                      </a:r>
                      <a:endParaRPr lang="tr-TR" dirty="0"/>
                    </a:p>
                  </a:txBody>
                  <a:tcPr/>
                </a:tc>
                <a:tc>
                  <a:txBody>
                    <a:bodyPr/>
                    <a:lstStyle/>
                    <a:p>
                      <a:r>
                        <a:rPr lang="tr-TR" dirty="0" smtClean="0"/>
                        <a:t>Sistemin niteliği</a:t>
                      </a:r>
                      <a:endParaRPr lang="tr-TR" dirty="0"/>
                    </a:p>
                  </a:txBody>
                  <a:tcPr/>
                </a:tc>
              </a:tr>
              <a:tr h="370840">
                <a:tc>
                  <a:txBody>
                    <a:bodyPr/>
                    <a:lstStyle/>
                    <a:p>
                      <a:r>
                        <a:rPr lang="tr-TR" dirty="0" smtClean="0"/>
                        <a:t>Basit aileron </a:t>
                      </a:r>
                      <a:endParaRPr lang="tr-TR" dirty="0"/>
                    </a:p>
                  </a:txBody>
                  <a:tcPr/>
                </a:tc>
                <a:tc>
                  <a:txBody>
                    <a:bodyPr/>
                    <a:lstStyle/>
                    <a:p>
                      <a:r>
                        <a:rPr lang="tr-TR" dirty="0" smtClean="0"/>
                        <a:t>Kontrol levyesinden kontrol yüzeyine direk bağlantı</a:t>
                      </a:r>
                      <a:endParaRPr lang="tr-TR" dirty="0"/>
                    </a:p>
                  </a:txBody>
                  <a:tcPr/>
                </a:tc>
              </a:tr>
              <a:tr h="370840">
                <a:tc>
                  <a:txBody>
                    <a:bodyPr/>
                    <a:lstStyle/>
                    <a:p>
                      <a:r>
                        <a:rPr lang="tr-TR" dirty="0" smtClean="0"/>
                        <a:t>Servo tab aileron</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Kontrol levyesinden servo tab’e direk bağlantı; yüzeyin aerodinamik hareketi</a:t>
                      </a:r>
                    </a:p>
                  </a:txBody>
                  <a:tcPr/>
                </a:tc>
              </a:tr>
              <a:tr h="370840">
                <a:tc>
                  <a:txBody>
                    <a:bodyPr/>
                    <a:lstStyle/>
                    <a:p>
                      <a:r>
                        <a:rPr lang="tr-TR" dirty="0" smtClean="0"/>
                        <a:t>Motorlu </a:t>
                      </a:r>
                      <a:r>
                        <a:rPr lang="tr-TR" dirty="0" smtClean="0"/>
                        <a:t>aileron </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Kontrol levyesinden servo valfine input aracılığıyla bağlantı; yüzeyin hidrolik olarak hareket etmesi; geri besleme mekanizması; pozisyon göstergesi.</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Motorlu aileron – roll spoiler</a:t>
                      </a:r>
                    </a:p>
                    <a:p>
                      <a:endParaRPr lang="tr-TR" dirty="0"/>
                    </a:p>
                  </a:txBody>
                  <a:tcPr/>
                </a:tc>
                <a:tc>
                  <a:txBody>
                    <a:bodyPr/>
                    <a:lstStyle/>
                    <a:p>
                      <a:r>
                        <a:rPr lang="tr-TR" dirty="0" smtClean="0"/>
                        <a:t>Yukarıdakine ilave olarak  </a:t>
                      </a:r>
                      <a:r>
                        <a:rPr lang="tr-TR" dirty="0" err="1" smtClean="0"/>
                        <a:t>spoilerin</a:t>
                      </a:r>
                      <a:r>
                        <a:rPr lang="tr-TR" dirty="0" smtClean="0"/>
                        <a:t> girdi sistemiyle etkileşimli çalışması ek döndürme kabiliyeti sağlar. </a:t>
                      </a:r>
                      <a:endParaRPr lang="tr-TR" dirty="0"/>
                    </a:p>
                  </a:txBody>
                  <a:tcPr/>
                </a:tc>
              </a:tr>
              <a:tr h="370840">
                <a:tc>
                  <a:txBody>
                    <a:bodyPr/>
                    <a:lstStyle/>
                    <a:p>
                      <a:r>
                        <a:rPr lang="tr-TR" dirty="0" smtClean="0"/>
                        <a:t>Fly-by-wire</a:t>
                      </a:r>
                    </a:p>
                    <a:p>
                      <a:r>
                        <a:rPr lang="tr-TR" sz="1400" b="0" i="0" kern="1200" dirty="0" smtClean="0">
                          <a:solidFill>
                            <a:schemeClr val="dk1"/>
                          </a:solidFill>
                          <a:effectLst/>
                          <a:latin typeface="+mn-lt"/>
                          <a:ea typeface="+mn-ea"/>
                          <a:cs typeface="+mn-cs"/>
                        </a:rPr>
                        <a:t>elektronik sistemler sayesinde havada kalan uçakların uçuş sistemleri</a:t>
                      </a:r>
                      <a:endParaRPr lang="tr-TR" sz="1400" dirty="0"/>
                    </a:p>
                  </a:txBody>
                  <a:tcPr/>
                </a:tc>
                <a:tc>
                  <a:txBody>
                    <a:bodyPr/>
                    <a:lstStyle/>
                    <a:p>
                      <a:r>
                        <a:rPr lang="tr-TR" dirty="0" smtClean="0"/>
                        <a:t>Kontrol levyesinden  yüzeye bağlantı yoktur.</a:t>
                      </a:r>
                    </a:p>
                    <a:p>
                      <a:r>
                        <a:rPr lang="tr-TR" dirty="0" smtClean="0"/>
                        <a:t>Bilgisayarlar ve elektronik sinyallerle </a:t>
                      </a:r>
                      <a:br>
                        <a:rPr lang="tr-TR" dirty="0" smtClean="0"/>
                      </a:br>
                      <a:r>
                        <a:rPr lang="tr-TR" dirty="0" smtClean="0"/>
                        <a:t>sistem yönetilir.</a:t>
                      </a:r>
                      <a:endParaRPr lang="tr-TR" dirty="0"/>
                    </a:p>
                  </a:txBody>
                  <a:tcPr/>
                </a:tc>
              </a:tr>
            </a:tbl>
          </a:graphicData>
        </a:graphic>
      </p:graphicFrame>
      <p:sp>
        <p:nvSpPr>
          <p:cNvPr id="4" name="Veri Yer Tutucusu 3"/>
          <p:cNvSpPr>
            <a:spLocks noGrp="1"/>
          </p:cNvSpPr>
          <p:nvPr>
            <p:ph type="dt" sz="half" idx="10"/>
          </p:nvPr>
        </p:nvSpPr>
        <p:spPr>
          <a:xfrm>
            <a:off x="-972616" y="5459796"/>
            <a:ext cx="2133600" cy="365125"/>
          </a:xfrm>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23</a:t>
            </a:fld>
            <a:endParaRPr lang="tr-TR"/>
          </a:p>
        </p:txBody>
      </p:sp>
      <p:pic>
        <p:nvPicPr>
          <p:cNvPr id="512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293096"/>
            <a:ext cx="230505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37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Aileron – Kanatçık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24</a:t>
            </a:fld>
            <a:endParaRPr lang="tr-TR"/>
          </a:p>
        </p:txBody>
      </p:sp>
      <p:pic>
        <p:nvPicPr>
          <p:cNvPr id="2050" name="Picture 2" descr="Image result for aileron ned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7416824" cy="48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137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Servo tab aileron</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25</a:t>
            </a:fld>
            <a:endParaRPr lang="tr-TR"/>
          </a:p>
        </p:txBody>
      </p:sp>
      <p:pic>
        <p:nvPicPr>
          <p:cNvPr id="3074" name="Picture 2" descr="Image result for servo tab aile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00808"/>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182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Motorlu </a:t>
            </a:r>
            <a:r>
              <a:rPr lang="tr-TR" dirty="0"/>
              <a:t>aileron</a:t>
            </a:r>
            <a:r>
              <a:rPr lang="tr-TR" dirty="0" smtClean="0"/>
              <a:t>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26</a:t>
            </a:fld>
            <a:endParaRPr lang="tr-TR"/>
          </a:p>
        </p:txBody>
      </p:sp>
      <p:pic>
        <p:nvPicPr>
          <p:cNvPr id="4098" name="Picture 2" descr="Image result for powered ailer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992888" cy="4542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980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Karmaşık sistemler eğitimi </a:t>
            </a:r>
            <a:endParaRPr lang="tr-TR" dirty="0"/>
          </a:p>
        </p:txBody>
      </p:sp>
      <p:sp>
        <p:nvSpPr>
          <p:cNvPr id="3" name="İçerik Yer Tutucusu 2"/>
          <p:cNvSpPr>
            <a:spLocks noGrp="1"/>
          </p:cNvSpPr>
          <p:nvPr>
            <p:ph idx="1"/>
          </p:nvPr>
        </p:nvSpPr>
        <p:spPr/>
        <p:txBody>
          <a:bodyPr>
            <a:normAutofit fontScale="92500" lnSpcReduction="20000"/>
          </a:bodyPr>
          <a:lstStyle/>
          <a:p>
            <a:r>
              <a:rPr lang="tr-TR" dirty="0"/>
              <a:t>B</a:t>
            </a:r>
            <a:r>
              <a:rPr lang="tr-TR" dirty="0" smtClean="0"/>
              <a:t>akım mühendisleri ve teknisyenleri karmaşık sistemlerde parçaların, sistemlerin, bağlantıların nasıl çalıştığına ilişkin «özel eğitim» alarak hangi durumlarda sistemlerin iyi çalışacağını ve hangi durumlarda sistemlerin başarısızlığa uğrayacağını öğrenmek durumundadırlar. Bunu yaparken uçağın bir bütün olarak karmaşıklığını da göz önünde bulundurmalı ve bu karmaşıklığın içinde boğulmadan esas olarak kendi ilgilendiği bölüme odaklanmalıdır. Böylece «sisteme özgü eğitim» genel karmaşıklık ile sistemi özgü karmaşıklık arasında bir denge kurmalıdır.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27</a:t>
            </a:fld>
            <a:endParaRPr lang="tr-TR"/>
          </a:p>
        </p:txBody>
      </p:sp>
    </p:spTree>
    <p:extLst>
      <p:ext uri="{BB962C8B-B14F-4D97-AF65-F5344CB8AC3E}">
        <p14:creationId xmlns:p14="http://schemas.microsoft.com/office/powerpoint/2010/main" val="1720745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Karmaşık sistemlerde önemli olan konular</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Yazılı hale getirilmiş bakım ve onarım prosedürleri</a:t>
            </a:r>
          </a:p>
          <a:p>
            <a:r>
              <a:rPr lang="tr-TR" dirty="0" smtClean="0"/>
              <a:t>Referans malzemeleri (hangi parçalar kullanılacak ve referans kodları nedir)</a:t>
            </a:r>
          </a:p>
          <a:p>
            <a:r>
              <a:rPr lang="tr-TR" dirty="0" smtClean="0"/>
              <a:t>Görevin yapılma talimatları (iş nasıl yapılacaktır)</a:t>
            </a:r>
          </a:p>
          <a:p>
            <a:r>
              <a:rPr lang="tr-TR" dirty="0" smtClean="0"/>
              <a:t>Gözle muayenenin nasıl yapılacağı</a:t>
            </a:r>
          </a:p>
          <a:p>
            <a:r>
              <a:rPr lang="tr-TR" dirty="0" smtClean="0"/>
              <a:t>Kalite testlerinin nasıl yapılacağı</a:t>
            </a:r>
          </a:p>
          <a:p>
            <a:r>
              <a:rPr lang="tr-TR" dirty="0" smtClean="0"/>
              <a:t>Bakımı yapılan sistemin diğer sistemleri ne şekilde etkileyebileceği, ilgili diğer sistemler</a:t>
            </a:r>
          </a:p>
          <a:p>
            <a:r>
              <a:rPr lang="tr-TR" dirty="0" smtClean="0"/>
              <a:t>Dikkat edilmesi gereken spesifik alanlar, konular veya spesifik parçaların neler olduğu</a:t>
            </a:r>
          </a:p>
          <a:p>
            <a:r>
              <a:rPr lang="tr-TR" dirty="0" smtClean="0"/>
              <a:t>Prosedürü izlemek önemlidir, çünkü prosedürden kopmak sistemin diğer parçaları üzerinde beklenmeyen etkiler </a:t>
            </a:r>
            <a:r>
              <a:rPr lang="tr-TR" dirty="0" err="1" smtClean="0"/>
              <a:t>doğrabilir</a:t>
            </a:r>
            <a:r>
              <a:rPr lang="tr-TR" dirty="0" smtClean="0"/>
              <a:t>.</a:t>
            </a:r>
          </a:p>
          <a:p>
            <a:endParaRPr lang="tr-TR" dirty="0" smtClean="0"/>
          </a:p>
          <a:p>
            <a:endParaRPr lang="tr-TR" dirty="0"/>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28</a:t>
            </a:fld>
            <a:endParaRPr lang="tr-TR"/>
          </a:p>
        </p:txBody>
      </p:sp>
    </p:spTree>
    <p:extLst>
      <p:ext uri="{BB962C8B-B14F-4D97-AF65-F5344CB8AC3E}">
        <p14:creationId xmlns:p14="http://schemas.microsoft.com/office/powerpoint/2010/main" val="524089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Karmaşık sistemlerle çalışırken referanslardan yararlanma</a:t>
            </a:r>
            <a:endParaRPr lang="tr-TR" dirty="0"/>
          </a:p>
        </p:txBody>
      </p:sp>
      <p:sp>
        <p:nvSpPr>
          <p:cNvPr id="3" name="İçerik Yer Tutucusu 2"/>
          <p:cNvSpPr>
            <a:spLocks noGrp="1"/>
          </p:cNvSpPr>
          <p:nvPr>
            <p:ph idx="1"/>
          </p:nvPr>
        </p:nvSpPr>
        <p:spPr>
          <a:xfrm>
            <a:off x="457200" y="1412776"/>
            <a:ext cx="8435280" cy="4713387"/>
          </a:xfrm>
        </p:spPr>
        <p:txBody>
          <a:bodyPr>
            <a:noAutofit/>
          </a:bodyPr>
          <a:lstStyle/>
          <a:p>
            <a:r>
              <a:rPr lang="tr-TR" sz="2200" dirty="0"/>
              <a:t>Karmaşık sistemlerle çalışırken </a:t>
            </a:r>
            <a:r>
              <a:rPr lang="tr-TR" sz="2200" dirty="0" smtClean="0"/>
              <a:t>bakım mühendisi veya teknisyeni </a:t>
            </a:r>
            <a:r>
              <a:rPr lang="tr-TR" sz="2200" b="1" dirty="0" smtClean="0"/>
              <a:t>referanslardan</a:t>
            </a:r>
            <a:r>
              <a:rPr lang="tr-TR" sz="2200" dirty="0" smtClean="0"/>
              <a:t> yararlanır ve onlara atıf yapar.</a:t>
            </a:r>
          </a:p>
          <a:p>
            <a:r>
              <a:rPr lang="tr-TR" sz="2200" dirty="0" smtClean="0"/>
              <a:t>Referanslar; PROSEDÜRLER, KILAVUZ KİTAPLARI veya TALİMATLARDIR.</a:t>
            </a:r>
          </a:p>
          <a:p>
            <a:r>
              <a:rPr lang="tr-TR" sz="2200" dirty="0" smtClean="0"/>
              <a:t>Referanslar yapılacak işleri bölümlerine, parçalara ayırır ve her bir aşamada ne yapılacağını nasıl yapılacağını gösteren teknik el kitaplarıdır. </a:t>
            </a:r>
          </a:p>
          <a:p>
            <a:r>
              <a:rPr lang="tr-TR" sz="2200" dirty="0" smtClean="0"/>
              <a:t>Uçak bakımlarında </a:t>
            </a:r>
            <a:r>
              <a:rPr lang="tr-TR" sz="2200" dirty="0" smtClean="0">
                <a:solidFill>
                  <a:srgbClr val="FF0000"/>
                </a:solidFill>
              </a:rPr>
              <a:t>makine mühendisleriyle  elektronik mühendisleri </a:t>
            </a:r>
            <a:r>
              <a:rPr lang="tr-TR" sz="2200" dirty="0" smtClean="0"/>
              <a:t>referansları dikkate alarak </a:t>
            </a:r>
            <a:r>
              <a:rPr lang="tr-TR" sz="2200" b="1" dirty="0" smtClean="0"/>
              <a:t>eşgüdüm</a:t>
            </a:r>
            <a:r>
              <a:rPr lang="tr-TR" sz="2200" dirty="0" smtClean="0"/>
              <a:t> içinde çalışırlar. </a:t>
            </a:r>
          </a:p>
          <a:p>
            <a:r>
              <a:rPr lang="tr-TR" sz="2200" dirty="0" smtClean="0"/>
              <a:t>Mühendisler ve teknisyenler «uçak tiplerine göre de» uzmanlaşma geliştirmişlerdir ve uçak tipinin sorunlarını çok iyi bilirler. Bazı sistemler uçaklar arasında benzerlik gösterse de eğer kılavuz kitaplara bakılmazsa veya onların rehberliğinde onarımlar gerçekleştirilmezse ciddi hatalarla karşılaşılabilir. </a:t>
            </a:r>
            <a:endParaRPr lang="tr-TR" sz="2200"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29</a:t>
            </a:fld>
            <a:endParaRPr lang="tr-TR"/>
          </a:p>
        </p:txBody>
      </p:sp>
    </p:spTree>
    <p:extLst>
      <p:ext uri="{BB962C8B-B14F-4D97-AF65-F5344CB8AC3E}">
        <p14:creationId xmlns:p14="http://schemas.microsoft.com/office/powerpoint/2010/main" val="54025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Bakım ve Onarım Görevleri</a:t>
            </a:r>
            <a:endParaRPr lang="tr-TR" dirty="0"/>
          </a:p>
        </p:txBody>
      </p:sp>
      <p:sp>
        <p:nvSpPr>
          <p:cNvPr id="3" name="İçerik Yer Tutucusu 2"/>
          <p:cNvSpPr>
            <a:spLocks noGrp="1"/>
          </p:cNvSpPr>
          <p:nvPr>
            <p:ph idx="1"/>
          </p:nvPr>
        </p:nvSpPr>
        <p:spPr/>
        <p:txBody>
          <a:bodyPr>
            <a:normAutofit lnSpcReduction="10000"/>
          </a:bodyPr>
          <a:lstStyle/>
          <a:p>
            <a:r>
              <a:rPr lang="tr-TR" dirty="0" smtClean="0"/>
              <a:t>Uçaklardaki tüm bakım ve onarım görevleri lisanslı mühendisler veya teknisyenler tarafından yerine getirilir. Bu kişiler «kursa gönderilerek» kendilerine teorik ve uygulamalı olarak </a:t>
            </a:r>
            <a:r>
              <a:rPr lang="tr-TR" u="sng" dirty="0" smtClean="0"/>
              <a:t>Uçak Bakım Görevleri Eğitimleri </a:t>
            </a:r>
            <a:r>
              <a:rPr lang="tr-TR" dirty="0" smtClean="0"/>
              <a:t>verilir ve sertifikalandırılır. Eğitimin sonunda sınav yapılır veya yapılan iş gözle muayene edilerek veya işyeri/atölye  değerlendirmesi yapılarak belirlenen görevlerde </a:t>
            </a:r>
            <a:r>
              <a:rPr lang="tr-TR" b="1" dirty="0" smtClean="0"/>
              <a:t>yetkin</a:t>
            </a:r>
            <a:r>
              <a:rPr lang="tr-TR" dirty="0" smtClean="0"/>
              <a:t> olup olmadıklarına karar verilir. </a:t>
            </a:r>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3</a:t>
            </a:fld>
            <a:endParaRPr lang="tr-TR"/>
          </a:p>
        </p:txBody>
      </p:sp>
    </p:spTree>
    <p:extLst>
      <p:ext uri="{BB962C8B-B14F-4D97-AF65-F5344CB8AC3E}">
        <p14:creationId xmlns:p14="http://schemas.microsoft.com/office/powerpoint/2010/main" val="167937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Bakım ve Onarım Görevleri</a:t>
            </a:r>
            <a:endParaRPr lang="tr-TR" dirty="0"/>
          </a:p>
        </p:txBody>
      </p:sp>
      <p:sp>
        <p:nvSpPr>
          <p:cNvPr id="3" name="İçerik Yer Tutucusu 2"/>
          <p:cNvSpPr>
            <a:spLocks noGrp="1"/>
          </p:cNvSpPr>
          <p:nvPr>
            <p:ph idx="1"/>
          </p:nvPr>
        </p:nvSpPr>
        <p:spPr/>
        <p:txBody>
          <a:bodyPr>
            <a:normAutofit fontScale="85000" lnSpcReduction="20000"/>
          </a:bodyPr>
          <a:lstStyle/>
          <a:p>
            <a:r>
              <a:rPr lang="tr-TR" dirty="0"/>
              <a:t>Uçaklarda A, B1 </a:t>
            </a:r>
            <a:r>
              <a:rPr lang="tr-TR" dirty="0" smtClean="0"/>
              <a:t>ve B3 olarak sınıflandırılan bakım ve onarım görevleri şunlardır: </a:t>
            </a:r>
          </a:p>
          <a:p>
            <a:pPr lvl="1"/>
            <a:r>
              <a:rPr lang="tr-TR" dirty="0" smtClean="0"/>
              <a:t>Gövde, motor, mekanik ve elektrik sistemlerin bakımı</a:t>
            </a:r>
          </a:p>
          <a:p>
            <a:pPr lvl="1"/>
            <a:r>
              <a:rPr lang="tr-TR" dirty="0" smtClean="0"/>
              <a:t>Hizmete alınabilir olduğunu göstermek üzere yapılan basit aviyonik testler. </a:t>
            </a:r>
            <a:endParaRPr lang="en-US" dirty="0" smtClean="0"/>
          </a:p>
          <a:p>
            <a:r>
              <a:rPr lang="tr-TR" dirty="0" smtClean="0"/>
              <a:t>Uçaklarda</a:t>
            </a:r>
            <a:r>
              <a:rPr lang="en-US" dirty="0" smtClean="0"/>
              <a:t> </a:t>
            </a:r>
            <a:r>
              <a:rPr lang="tr-TR" dirty="0" smtClean="0"/>
              <a:t>B</a:t>
            </a:r>
            <a:r>
              <a:rPr lang="en-US" dirty="0" smtClean="0"/>
              <a:t>2 </a:t>
            </a:r>
            <a:r>
              <a:rPr lang="tr-TR" dirty="0"/>
              <a:t>olarak sınıflandırılan bakım ve onarım görevleri şunlardır: </a:t>
            </a:r>
            <a:endParaRPr lang="tr-TR" dirty="0" smtClean="0"/>
          </a:p>
          <a:p>
            <a:pPr lvl="1"/>
            <a:r>
              <a:rPr lang="tr-TR" dirty="0" smtClean="0"/>
              <a:t>Aviyonik ve elektrik sitemlerindeki bakım onarımlar</a:t>
            </a:r>
          </a:p>
          <a:p>
            <a:pPr lvl="1"/>
            <a:r>
              <a:rPr lang="tr-TR" dirty="0" smtClean="0"/>
              <a:t>Motor fabrikasındaki aviyonik ve  elektrik sistemlerin hizmete alınabilir olduğunu göstermek üzere yapılan basit testler </a:t>
            </a:r>
          </a:p>
          <a:p>
            <a:pPr lvl="1"/>
            <a:r>
              <a:rPr lang="tr-TR" dirty="0" smtClean="0"/>
              <a:t>Aviyonik uçak elektroniği demektir. </a:t>
            </a:r>
            <a:endParaRPr lang="tr-TR" dirty="0"/>
          </a:p>
          <a:p>
            <a:endParaRPr lang="tr-TR" dirty="0" smtClean="0"/>
          </a:p>
          <a:p>
            <a:pPr lvl="1"/>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4</a:t>
            </a:fld>
            <a:endParaRPr lang="tr-TR"/>
          </a:p>
        </p:txBody>
      </p:sp>
    </p:spTree>
    <p:extLst>
      <p:ext uri="{BB962C8B-B14F-4D97-AF65-F5344CB8AC3E}">
        <p14:creationId xmlns:p14="http://schemas.microsoft.com/office/powerpoint/2010/main" val="15785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Uçak bakım mühendislerinin görevlerinin niteliği</a:t>
            </a:r>
            <a:endParaRPr lang="tr-TR" dirty="0"/>
          </a:p>
        </p:txBody>
      </p:sp>
      <p:sp>
        <p:nvSpPr>
          <p:cNvPr id="3" name="İçerik Yer Tutucusu 2"/>
          <p:cNvSpPr>
            <a:spLocks noGrp="1"/>
          </p:cNvSpPr>
          <p:nvPr>
            <p:ph idx="1"/>
          </p:nvPr>
        </p:nvSpPr>
        <p:spPr/>
        <p:txBody>
          <a:bodyPr/>
          <a:lstStyle/>
          <a:p>
            <a:r>
              <a:rPr lang="tr-TR" dirty="0" smtClean="0"/>
              <a:t>Görevin fiziksel yönü, fiziki çalışma</a:t>
            </a:r>
          </a:p>
          <a:p>
            <a:r>
              <a:rPr lang="tr-TR" dirty="0" smtClean="0"/>
              <a:t>Tekrarlamalı işler </a:t>
            </a:r>
          </a:p>
          <a:p>
            <a:r>
              <a:rPr lang="tr-TR" dirty="0" smtClean="0"/>
              <a:t>Gözle muayene</a:t>
            </a:r>
          </a:p>
          <a:p>
            <a:r>
              <a:rPr lang="tr-TR" dirty="0" smtClean="0"/>
              <a:t>Karmaşık sistemler</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5</a:t>
            </a:fld>
            <a:endParaRPr lang="tr-TR"/>
          </a:p>
        </p:txBody>
      </p:sp>
    </p:spTree>
    <p:extLst>
      <p:ext uri="{BB962C8B-B14F-4D97-AF65-F5344CB8AC3E}">
        <p14:creationId xmlns:p14="http://schemas.microsoft.com/office/powerpoint/2010/main" val="13006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Görevin fiziksel </a:t>
            </a:r>
            <a:r>
              <a:rPr lang="tr-TR" b="1" dirty="0" smtClean="0"/>
              <a:t>yönü, fiziki çaba</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smtClean="0"/>
              <a:t>Göreve </a:t>
            </a:r>
            <a:r>
              <a:rPr lang="tr-TR" b="1" dirty="0" smtClean="0"/>
              <a:t>planlama</a:t>
            </a:r>
            <a:r>
              <a:rPr lang="tr-TR" dirty="0" smtClean="0"/>
              <a:t> yapmadan başlamak pek çok soruna davetiye çıkarır. Bir bakım onarım görevine başlamadan önce bakım mühendisi, bakım takımı veya bakım teknisyeni kendisine şu soruları sormalıdır:</a:t>
            </a:r>
          </a:p>
          <a:p>
            <a:pPr lvl="1"/>
            <a:r>
              <a:rPr lang="tr-TR" dirty="0" smtClean="0"/>
              <a:t>Görevin ne olduğunu biliyor muyuz?  Ve ne yapılmasını veya ne yapılacağını?</a:t>
            </a:r>
          </a:p>
          <a:p>
            <a:pPr lvl="1"/>
            <a:r>
              <a:rPr lang="tr-TR" dirty="0" smtClean="0"/>
              <a:t>Gerekli kaynaklara sahip miyiz (makine ve teçhizat yeterli mi, emniyette mi, gerekli izinler alındı mı, dokümantasyon, bilgiler, kılavuzlar hazır mı)</a:t>
            </a:r>
          </a:p>
          <a:p>
            <a:pPr lvl="1"/>
            <a:r>
              <a:rPr lang="tr-TR" dirty="0" smtClean="0"/>
              <a:t>Görevi yerine getirmek için yeterli bilgi ve yeteneğe sahip miyiz. Bu işi biz yapabilir miyiz?</a:t>
            </a:r>
          </a:p>
          <a:p>
            <a:r>
              <a:rPr lang="tr-TR" dirty="0" smtClean="0"/>
              <a:t>Spesifik görevler «iş kartları» veya «görev çizelgeleri» üzerinde ayrıntılı hale getirilir. </a:t>
            </a:r>
          </a:p>
          <a:p>
            <a:pPr lvl="1"/>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6</a:t>
            </a:fld>
            <a:endParaRPr lang="tr-TR"/>
          </a:p>
        </p:txBody>
      </p:sp>
    </p:spTree>
    <p:extLst>
      <p:ext uri="{BB962C8B-B14F-4D97-AF65-F5344CB8AC3E}">
        <p14:creationId xmlns:p14="http://schemas.microsoft.com/office/powerpoint/2010/main" val="1134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Teşhis ve Sorunu Tanımlama</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Bakım onarım işi için gerekli kaynakları sağlamak genellikle vardiya amirinin görevidir. </a:t>
            </a:r>
          </a:p>
          <a:p>
            <a:r>
              <a:rPr lang="tr-TR" dirty="0" smtClean="0"/>
              <a:t>Bunun için yazılı prosedürleri, kılavuz kitaplarını hazır hale getirir, gerekli incelemeleri prosedüre göre yapar, soruna teşhis koyar.</a:t>
            </a:r>
          </a:p>
          <a:p>
            <a:r>
              <a:rPr lang="tr-TR" dirty="0" smtClean="0"/>
              <a:t>Bu yapılmadığı zaman teknisyenlerin kendi gözlemlerine göre teşhis yapılması bazı tam doğru olmayan tanımlamaların ortaya çıkmasına ve işe yanlış yerden başlanmasına neden olabilir. </a:t>
            </a:r>
          </a:p>
          <a:p>
            <a:r>
              <a:rPr lang="tr-TR" dirty="0" smtClean="0"/>
              <a:t>Bunun için iş önlerine geldiğinde bakım onarım ekibinin konuyu kendi aralarında müzakere etmeleri, tartışmaları, el kitaplarını inceleyerek soruna ortak teşhis getirmeleri önemlidir.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7</a:t>
            </a:fld>
            <a:endParaRPr lang="tr-TR"/>
          </a:p>
        </p:txBody>
      </p:sp>
    </p:spTree>
    <p:extLst>
      <p:ext uri="{BB962C8B-B14F-4D97-AF65-F5344CB8AC3E}">
        <p14:creationId xmlns:p14="http://schemas.microsoft.com/office/powerpoint/2010/main" val="339950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 yeterlilik Değerlendirmesi </a:t>
            </a:r>
            <a:endParaRPr lang="tr-TR" dirty="0"/>
          </a:p>
        </p:txBody>
      </p:sp>
      <p:sp>
        <p:nvSpPr>
          <p:cNvPr id="3" name="İçerik Yer Tutucusu 2"/>
          <p:cNvSpPr>
            <a:spLocks noGrp="1"/>
          </p:cNvSpPr>
          <p:nvPr>
            <p:ph idx="1"/>
          </p:nvPr>
        </p:nvSpPr>
        <p:spPr/>
        <p:txBody>
          <a:bodyPr>
            <a:normAutofit lnSpcReduction="10000"/>
          </a:bodyPr>
          <a:lstStyle/>
          <a:p>
            <a:r>
              <a:rPr lang="tr-TR" dirty="0" smtClean="0"/>
              <a:t>Teşhisten sonra bakım ekibi sorunu giderip gideremeyecekleri konusunda öz yeterlilik değerlendirmesi yaparlar. Sorunu giderme yetkinliğine sahip değillerse her hangi bir çekince duymadan bunu açık bir şekilde dile getirirler. Yönetim onları «siz yapabilirsiniz» diye sıkıştırsa bile hangi açıdan yapamayacaklarını – araç, gereç, malzeme, bilgi veya yetenek yetersizliği gibi – bunu dile getirirler ve sorumluluk üstlenmezler.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8</a:t>
            </a:fld>
            <a:endParaRPr lang="tr-TR"/>
          </a:p>
        </p:txBody>
      </p:sp>
    </p:spTree>
    <p:extLst>
      <p:ext uri="{BB962C8B-B14F-4D97-AF65-F5344CB8AC3E}">
        <p14:creationId xmlns:p14="http://schemas.microsoft.com/office/powerpoint/2010/main" val="3129348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Kas-iskelet sistemi</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Uçak bakım mühendisliği veya teknisyenliği fiziksel güç gerektiren bir iştir. Kişiler daha çok kas-iskelet sitemini kullanarak görevlerini yerine getirirler. Bu tür işlerde bedensel kontrol, hassasiyeti sağlama, güç kullanma, vücut organlarını yönlendirme önem  taşır. </a:t>
            </a:r>
          </a:p>
          <a:p>
            <a:r>
              <a:rPr lang="tr-TR" dirty="0" smtClean="0"/>
              <a:t>Mühendis veya teknisyenler yaşlanmaya başladıkları zaman kas-iskelet sistemi esnekliğini kaybederek sertleşir ve kişinin kasları zayıflamaya başlar. Kişiler daha sık aralıklarla kendilerini yaralarlar ve bu yaraların iyileşmesi daha uzun zaman alır. Spor yapma ve formunu koruma egzersizleri yaşlanmanın etkilerini bir ölçüde azaltsa da bu etkilerden bütünüyle kurtulmak zordur. </a:t>
            </a:r>
          </a:p>
          <a:p>
            <a:r>
              <a:rPr lang="tr-TR" dirty="0" smtClean="0"/>
              <a:t>Bu nedenle mühendis ve teknisyenlerin kas iskelet sistemlerini işlevsel ve formda tutmaları önemlidir. </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29.01.2018</a:t>
            </a:fld>
            <a:endParaRPr lang="tr-TR"/>
          </a:p>
        </p:txBody>
      </p:sp>
      <p:sp>
        <p:nvSpPr>
          <p:cNvPr id="5" name="Altbilgi Yer Tutucusu 4"/>
          <p:cNvSpPr>
            <a:spLocks noGrp="1"/>
          </p:cNvSpPr>
          <p:nvPr>
            <p:ph type="ftr" sz="quarter" idx="11"/>
          </p:nvPr>
        </p:nvSpPr>
        <p:spPr/>
        <p:txBody>
          <a:bodyPr/>
          <a:lstStyle/>
          <a:p>
            <a:r>
              <a:rPr lang="tr-TR"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9</a:t>
            </a:fld>
            <a:endParaRPr lang="tr-TR"/>
          </a:p>
        </p:txBody>
      </p:sp>
    </p:spTree>
    <p:extLst>
      <p:ext uri="{BB962C8B-B14F-4D97-AF65-F5344CB8AC3E}">
        <p14:creationId xmlns:p14="http://schemas.microsoft.com/office/powerpoint/2010/main" val="121838132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9899</TotalTime>
  <Words>2126</Words>
  <Application>Microsoft Office PowerPoint</Application>
  <PresentationFormat>Ekran Gösterisi (4:3)</PresentationFormat>
  <Paragraphs>204</Paragraphs>
  <Slides>29</Slides>
  <Notes>1</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EASA Part 66 için Module 9: Human Factors Lisans Sınıfı:  B1 ve B2  Görevler</vt:lpstr>
      <vt:lpstr>Kapsamı</vt:lpstr>
      <vt:lpstr>Bakım ve Onarım Görevleri</vt:lpstr>
      <vt:lpstr>Bakım ve Onarım Görevleri</vt:lpstr>
      <vt:lpstr>Uçak bakım mühendislerinin görevlerinin niteliği</vt:lpstr>
      <vt:lpstr>Görevin fiziksel yönü, fiziki çaba</vt:lpstr>
      <vt:lpstr>Teşhis ve Sorunu Tanımlama</vt:lpstr>
      <vt:lpstr>Öz yeterlilik Değerlendirmesi </vt:lpstr>
      <vt:lpstr>Kas-iskelet sistemi</vt:lpstr>
      <vt:lpstr>Yorgunluk ve Dinlenme</vt:lpstr>
      <vt:lpstr>Tekrarlamalı işler (Monoton işler) </vt:lpstr>
      <vt:lpstr>Monoton işlerin tehlikesi </vt:lpstr>
      <vt:lpstr>İŞ İŞLEM KARTI</vt:lpstr>
      <vt:lpstr>Gözle Muayene</vt:lpstr>
      <vt:lpstr>Borescopes – Hortum Kamera </vt:lpstr>
      <vt:lpstr>Göz muayenesi ve diğer destekler</vt:lpstr>
      <vt:lpstr>Göz ve görme</vt:lpstr>
      <vt:lpstr>Güvenilir görsel muayene nasıl yapılır?</vt:lpstr>
      <vt:lpstr>Görsel muayene ve konsantrasyon</vt:lpstr>
      <vt:lpstr>Florsan ışıklı muayene Cıvatanın çatlamış olduğunun görülmesi</vt:lpstr>
      <vt:lpstr>Karmaşık sistemler</vt:lpstr>
      <vt:lpstr>Basit sistemler</vt:lpstr>
      <vt:lpstr>Karmaşıklığın artmasına örnek Aileronların (kanatçıkların) görevi uçağa yatış yaptırmaktır.</vt:lpstr>
      <vt:lpstr>Aileron – Kanatçık </vt:lpstr>
      <vt:lpstr>Servo tab aileron</vt:lpstr>
      <vt:lpstr>Motorlu aileron </vt:lpstr>
      <vt:lpstr>Karmaşık sistemler eğitimi </vt:lpstr>
      <vt:lpstr>Karmaşık sistemlerde önemli olan konular</vt:lpstr>
      <vt:lpstr>Karmaşık sistemlerle çalışırken referanslardan yararlanma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Performansı Etkileyen Faktörler</dc:title>
  <dc:creator>Hüner ŞENCAN</dc:creator>
  <cp:lastModifiedBy>Hüner ŞENCAN</cp:lastModifiedBy>
  <cp:revision>104</cp:revision>
  <dcterms:created xsi:type="dcterms:W3CDTF">2017-11-15T08:40:41Z</dcterms:created>
  <dcterms:modified xsi:type="dcterms:W3CDTF">2018-01-29T12:24:03Z</dcterms:modified>
</cp:coreProperties>
</file>