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7"/>
  </p:notesMasterIdLst>
  <p:sldIdLst>
    <p:sldId id="256" r:id="rId2"/>
    <p:sldId id="257" r:id="rId3"/>
    <p:sldId id="258" r:id="rId4"/>
    <p:sldId id="259" r:id="rId5"/>
    <p:sldId id="260" r:id="rId6"/>
    <p:sldId id="262" r:id="rId7"/>
    <p:sldId id="261" r:id="rId8"/>
    <p:sldId id="280" r:id="rId9"/>
    <p:sldId id="263" r:id="rId10"/>
    <p:sldId id="264" r:id="rId11"/>
    <p:sldId id="265" r:id="rId12"/>
    <p:sldId id="266" r:id="rId13"/>
    <p:sldId id="267" r:id="rId14"/>
    <p:sldId id="268" r:id="rId15"/>
    <p:sldId id="269" r:id="rId16"/>
    <p:sldId id="281" r:id="rId17"/>
    <p:sldId id="270" r:id="rId18"/>
    <p:sldId id="271" r:id="rId19"/>
    <p:sldId id="272" r:id="rId20"/>
    <p:sldId id="273" r:id="rId21"/>
    <p:sldId id="275" r:id="rId22"/>
    <p:sldId id="276" r:id="rId23"/>
    <p:sldId id="277" r:id="rId24"/>
    <p:sldId id="278" r:id="rId25"/>
    <p:sldId id="27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8" d="100"/>
          <a:sy n="88" d="100"/>
        </p:scale>
        <p:origin x="13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75EA2-20A1-4828-96E6-FF238294D540}" type="datetimeFigureOut">
              <a:rPr lang="tr-TR" smtClean="0"/>
              <a:t>10.3.2018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778B1-9BEF-4BB3-A487-105333E685F7}" type="slidenum">
              <a:rPr lang="tr-TR" smtClean="0"/>
              <a:t>‹#›</a:t>
            </a:fld>
            <a:endParaRPr lang="tr-TR"/>
          </a:p>
        </p:txBody>
      </p:sp>
    </p:spTree>
    <p:extLst>
      <p:ext uri="{BB962C8B-B14F-4D97-AF65-F5344CB8AC3E}">
        <p14:creationId xmlns:p14="http://schemas.microsoft.com/office/powerpoint/2010/main" val="383373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8F61E5A-CC8F-43A5-821F-8A80C76F7667}" type="datetime1">
              <a:rPr lang="tr-TR" smtClean="0"/>
              <a:t>10.3.2018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341322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7F48FB-F92F-42D7-A3AF-91FEDB3F7F36}" type="datetime1">
              <a:rPr lang="tr-TR" smtClean="0"/>
              <a:t>10.3.2018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19167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68A04F-C8CB-42ED-A924-52E9AD270929}" type="datetime1">
              <a:rPr lang="tr-TR" smtClean="0"/>
              <a:t>10.3.2018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559538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F6DBBB3-4381-4121-9E69-EAEBCD3C2F6E}" type="datetime1">
              <a:rPr lang="tr-TR" smtClean="0"/>
              <a:t>10.3.2018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dirty="0"/>
          </a:p>
        </p:txBody>
      </p:sp>
    </p:spTree>
    <p:extLst>
      <p:ext uri="{BB962C8B-B14F-4D97-AF65-F5344CB8AC3E}">
        <p14:creationId xmlns:p14="http://schemas.microsoft.com/office/powerpoint/2010/main" val="3623661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A2A9F6-0C3B-404A-8E86-43A77BE6C3C7}" type="datetime1">
              <a:rPr lang="tr-TR" smtClean="0"/>
              <a:t>10.3.2018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315207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4D7CB9-1342-45CF-A48A-F62BA9941CFE}" type="datetime1">
              <a:rPr lang="tr-TR" smtClean="0"/>
              <a:t>10.3.2018</a:t>
            </a:fld>
            <a:endParaRPr lang="tr-TR"/>
          </a:p>
        </p:txBody>
      </p:sp>
      <p:sp>
        <p:nvSpPr>
          <p:cNvPr id="6" name="Altbilgi Yer Tutucusu 5"/>
          <p:cNvSpPr>
            <a:spLocks noGrp="1"/>
          </p:cNvSpPr>
          <p:nvPr>
            <p:ph type="ftr" sz="quarter" idx="11"/>
          </p:nvPr>
        </p:nvSpPr>
        <p:spPr/>
        <p:txBody>
          <a:bodyPr/>
          <a:lstStyle/>
          <a:p>
            <a:r>
              <a:rPr lang="tr-TR" smtClean="0"/>
              <a:t>Prof. Dr. Hüner Şencan</a:t>
            </a:r>
            <a:endParaRPr lang="tr-TR" dirty="0"/>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5377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A090F7-EC00-4183-83FF-33A6820B0336}" type="datetime1">
              <a:rPr lang="tr-TR" smtClean="0"/>
              <a:t>10.3.2018</a:t>
            </a:fld>
            <a:endParaRPr lang="tr-TR"/>
          </a:p>
        </p:txBody>
      </p:sp>
      <p:sp>
        <p:nvSpPr>
          <p:cNvPr id="8" name="Altbilgi Yer Tutucusu 7"/>
          <p:cNvSpPr>
            <a:spLocks noGrp="1"/>
          </p:cNvSpPr>
          <p:nvPr>
            <p:ph type="ftr" sz="quarter" idx="11"/>
          </p:nvPr>
        </p:nvSpPr>
        <p:spPr/>
        <p:txBody>
          <a:bodyPr/>
          <a:lstStyle/>
          <a:p>
            <a:r>
              <a:rPr lang="tr-TR" smtClean="0"/>
              <a:t>Prof. Dr. Hüner Şencan</a:t>
            </a:r>
            <a:endParaRPr lang="tr-TR" dirty="0"/>
          </a:p>
        </p:txBody>
      </p:sp>
      <p:sp>
        <p:nvSpPr>
          <p:cNvPr id="9" name="Slayt Numarası Yer Tutucusu 8"/>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94734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523FDE8-53F0-4A48-AD09-F9A6C2625A44}" type="datetime1">
              <a:rPr lang="tr-TR" smtClean="0"/>
              <a:t>10.3.2018</a:t>
            </a:fld>
            <a:endParaRPr lang="tr-T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330726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A671A0-5AD2-460B-A8AE-C0E4D653560D}" type="datetime1">
              <a:rPr lang="tr-TR" smtClean="0"/>
              <a:t>10.3.2018</a:t>
            </a:fld>
            <a:endParaRPr lang="tr-TR"/>
          </a:p>
        </p:txBody>
      </p:sp>
      <p:sp>
        <p:nvSpPr>
          <p:cNvPr id="3" name="Altbilgi Yer Tutucusu 2"/>
          <p:cNvSpPr>
            <a:spLocks noGrp="1"/>
          </p:cNvSpPr>
          <p:nvPr>
            <p:ph type="ftr" sz="quarter" idx="11"/>
          </p:nvPr>
        </p:nvSpPr>
        <p:spPr/>
        <p:txBody>
          <a:bodyPr/>
          <a:lstStyle/>
          <a:p>
            <a:r>
              <a:rPr lang="tr-TR" smtClean="0"/>
              <a:t>Prof. Dr. Hüner Şencan</a:t>
            </a:r>
            <a:endParaRPr lang="tr-TR" dirty="0"/>
          </a:p>
        </p:txBody>
      </p:sp>
      <p:sp>
        <p:nvSpPr>
          <p:cNvPr id="4" name="Slayt Numarası Yer Tutucusu 3"/>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146046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C72A14D-4F89-47F5-85B1-271C06F4954C}" type="datetime1">
              <a:rPr lang="tr-TR" smtClean="0"/>
              <a:t>10.3.2018</a:t>
            </a:fld>
            <a:endParaRPr lang="tr-TR"/>
          </a:p>
        </p:txBody>
      </p:sp>
      <p:sp>
        <p:nvSpPr>
          <p:cNvPr id="6" name="Altbilgi Yer Tutucusu 5"/>
          <p:cNvSpPr>
            <a:spLocks noGrp="1"/>
          </p:cNvSpPr>
          <p:nvPr>
            <p:ph type="ftr" sz="quarter" idx="11"/>
          </p:nvPr>
        </p:nvSpPr>
        <p:spPr/>
        <p:txBody>
          <a:bodyPr/>
          <a:lstStyle/>
          <a:p>
            <a:r>
              <a:rPr lang="tr-TR" smtClean="0"/>
              <a:t>Prof. Dr. Hüner Şencan</a:t>
            </a:r>
            <a:endParaRPr lang="tr-TR" dirty="0"/>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63415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AC5487-3F3A-4AE7-9EE0-CDE07423CBE1}" type="datetime1">
              <a:rPr lang="tr-TR" smtClean="0"/>
              <a:t>10.3.2018</a:t>
            </a:fld>
            <a:endParaRPr lang="tr-TR"/>
          </a:p>
        </p:txBody>
      </p:sp>
      <p:sp>
        <p:nvSpPr>
          <p:cNvPr id="6" name="Altbilgi Yer Tutucusu 5"/>
          <p:cNvSpPr>
            <a:spLocks noGrp="1"/>
          </p:cNvSpPr>
          <p:nvPr>
            <p:ph type="ftr" sz="quarter" idx="11"/>
          </p:nvPr>
        </p:nvSpPr>
        <p:spPr/>
        <p:txBody>
          <a:bodyPr/>
          <a:lstStyle/>
          <a:p>
            <a:r>
              <a:rPr lang="tr-TR" smtClean="0"/>
              <a:t>Prof. Dr. Hüner Şencan</a:t>
            </a:r>
            <a:endParaRPr lang="tr-TR" dirty="0"/>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862329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l="1000" t="48000" b="-17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0D4EE-CC36-4F35-9F6A-45CD6B962EF7}" type="datetime1">
              <a:rPr lang="tr-TR" smtClean="0"/>
              <a:t>10.3.2018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Hüner Şencan</a:t>
            </a:r>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BE189-EB5C-42D2-9FD2-7E0B17085420}" type="slidenum">
              <a:rPr lang="tr-TR" smtClean="0"/>
              <a:t>‹#›</a:t>
            </a:fld>
            <a:endParaRPr lang="tr-TR"/>
          </a:p>
        </p:txBody>
      </p:sp>
    </p:spTree>
    <p:extLst>
      <p:ext uri="{BB962C8B-B14F-4D97-AF65-F5344CB8AC3E}">
        <p14:creationId xmlns:p14="http://schemas.microsoft.com/office/powerpoint/2010/main" val="351224223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eslisozluk.net/klostrofobi-nedir-ne-deme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İnsan Performansı ve Sınırlılıkları</a:t>
            </a:r>
            <a:endParaRPr lang="tr-TR" dirty="0"/>
          </a:p>
        </p:txBody>
      </p:sp>
      <p:sp>
        <p:nvSpPr>
          <p:cNvPr id="3" name="Alt Başlık 2"/>
          <p:cNvSpPr>
            <a:spLocks noGrp="1"/>
          </p:cNvSpPr>
          <p:nvPr>
            <p:ph type="subTitle" idx="1"/>
          </p:nvPr>
        </p:nvSpPr>
        <p:spPr/>
        <p:txBody>
          <a:bodyPr/>
          <a:lstStyle/>
          <a:p>
            <a:r>
              <a:rPr lang="tr-TR" dirty="0" smtClean="0"/>
              <a:t>Prof. Dr. Hüner Şencan</a:t>
            </a:r>
          </a:p>
          <a:p>
            <a:r>
              <a:rPr lang="tr-TR" dirty="0" smtClean="0"/>
              <a:t>İstanbul Ticaret Üniversitesi  </a:t>
            </a:r>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a:t>
            </a:fld>
            <a:endParaRPr lang="tr-TR"/>
          </a:p>
        </p:txBody>
      </p:sp>
    </p:spTree>
    <p:extLst>
      <p:ext uri="{BB962C8B-B14F-4D97-AF65-F5344CB8AC3E}">
        <p14:creationId xmlns:p14="http://schemas.microsoft.com/office/powerpoint/2010/main" val="3417889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Bilgiyi işleme-2</a:t>
            </a:r>
            <a:endParaRPr lang="tr-TR" dirty="0"/>
          </a:p>
        </p:txBody>
      </p:sp>
      <p:sp>
        <p:nvSpPr>
          <p:cNvPr id="3" name="İçerik Yer Tutucusu 2"/>
          <p:cNvSpPr>
            <a:spLocks noGrp="1"/>
          </p:cNvSpPr>
          <p:nvPr>
            <p:ph idx="1"/>
          </p:nvPr>
        </p:nvSpPr>
        <p:spPr>
          <a:xfrm>
            <a:off x="457200" y="1340768"/>
            <a:ext cx="8229600" cy="4785395"/>
          </a:xfrm>
        </p:spPr>
        <p:txBody>
          <a:bodyPr>
            <a:normAutofit/>
          </a:bodyPr>
          <a:lstStyle/>
          <a:p>
            <a:r>
              <a:rPr lang="tr-TR" sz="1600" dirty="0" smtClean="0"/>
              <a:t>Veri işleme kapasitesi kişiden kişiye, günden güne, konumdan konuma ve görevden göreve değişiklik gösterir. </a:t>
            </a:r>
          </a:p>
          <a:p>
            <a:r>
              <a:rPr lang="tr-TR" sz="1600" dirty="0" smtClean="0"/>
              <a:t>Veri işleme; kişinin yaşıyla, sağlık durumuyla, gerilim içinde olma durumuyla, içinde bulunduğu çevre koşullarıyla, işyerinin kültürüyle, deneyim düzeyiyle, kişiler arası ilişki kurma yeteneğiyle, dikkatin dağılması veya kişinin kendi sınırlılıklarıyla  yakından ilgilidir. </a:t>
            </a:r>
          </a:p>
          <a:p>
            <a:r>
              <a:rPr lang="tr-TR" sz="1600" dirty="0" smtClean="0"/>
              <a:t>Kişilere yetki devrederken ve iş verirken onların bilgi işleme kapasitelerinin farkında olmak gerekir.  Kişilere üstesinden gelemeyecekleri zorlukta işler verilmez ve karar verme durumlarında bırakılmaz.  Şu faktörler önemlidir:</a:t>
            </a:r>
          </a:p>
          <a:p>
            <a:pPr lvl="1"/>
            <a:r>
              <a:rPr lang="tr-TR" sz="1600" dirty="0" smtClean="0"/>
              <a:t>Bilgiyi görme ve değerlendirmede başarısız olma</a:t>
            </a:r>
          </a:p>
          <a:p>
            <a:pPr lvl="1"/>
            <a:r>
              <a:rPr lang="tr-TR" sz="1600" dirty="0" smtClean="0"/>
              <a:t>Bilgiyi yanlış anlama</a:t>
            </a:r>
            <a:endParaRPr lang="en-US" sz="1600" dirty="0"/>
          </a:p>
          <a:p>
            <a:pPr lvl="1"/>
            <a:r>
              <a:rPr lang="tr-TR" sz="1600" dirty="0" smtClean="0"/>
              <a:t>Bilgiyi doğru olmayan bir şekilde ele alma</a:t>
            </a:r>
          </a:p>
          <a:p>
            <a:pPr lvl="1"/>
            <a:r>
              <a:rPr lang="tr-TR" sz="1600" dirty="0" smtClean="0"/>
              <a:t>Bilgiyi unutma</a:t>
            </a:r>
            <a:endParaRPr lang="en-US" sz="1600" dirty="0"/>
          </a:p>
          <a:p>
            <a:pPr lvl="1"/>
            <a:r>
              <a:rPr lang="tr-TR" sz="1600" dirty="0" smtClean="0"/>
              <a:t>Uygun olmayan bir şekilde tepki gösterme</a:t>
            </a:r>
            <a:endParaRPr lang="en-US" sz="1600" dirty="0"/>
          </a:p>
          <a:p>
            <a:r>
              <a:rPr lang="tr-TR" sz="1600" dirty="0" smtClean="0"/>
              <a:t>Havacılık sektöründe çalışan herkesin beşeri sınırlılıkların farkında olması gerekir. Özellikle aşırı iş yükü durumlarında, veya belirli görsel yanılmalar durumunda bilgiyi işlemede hatalar yapabileceğimizi kabul etmeli ve bu konuda dikkatli olmalıyız. </a:t>
            </a:r>
            <a:endParaRPr lang="tr-TR" sz="1600"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10</a:t>
            </a:fld>
            <a:fld id="{8D6BE189-EB5C-42D2-9FD2-7E0B17085420}" type="slidenum">
              <a:rPr lang="tr-TR" smtClean="0"/>
              <a:t>10</a:t>
            </a:fld>
            <a:endParaRPr lang="tr-TR" dirty="0"/>
          </a:p>
        </p:txBody>
      </p:sp>
    </p:spTree>
    <p:extLst>
      <p:ext uri="{BB962C8B-B14F-4D97-AF65-F5344CB8AC3E}">
        <p14:creationId xmlns:p14="http://schemas.microsoft.com/office/powerpoint/2010/main" val="106573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Bilgiyi İşleme-3</a:t>
            </a:r>
            <a:endParaRPr lang="tr-TR" dirty="0"/>
          </a:p>
        </p:txBody>
      </p:sp>
      <p:pic>
        <p:nvPicPr>
          <p:cNvPr id="4" name="Resim 3"/>
          <p:cNvPicPr/>
          <p:nvPr/>
        </p:nvPicPr>
        <p:blipFill rotWithShape="1">
          <a:blip r:embed="rId2"/>
          <a:srcRect l="30356" t="24687" r="29406" b="22187"/>
          <a:stretch/>
        </p:blipFill>
        <p:spPr bwMode="auto">
          <a:xfrm>
            <a:off x="899592" y="1268760"/>
            <a:ext cx="7344816" cy="4392488"/>
          </a:xfrm>
          <a:prstGeom prst="rect">
            <a:avLst/>
          </a:prstGeom>
          <a:ln>
            <a:noFill/>
          </a:ln>
          <a:extLst>
            <a:ext uri="{53640926-AAD7-44D8-BBD7-CCE9431645EC}">
              <a14:shadowObscured xmlns:a14="http://schemas.microsoft.com/office/drawing/2010/main"/>
            </a:ext>
          </a:extLst>
        </p:spPr>
      </p:pic>
      <p:sp>
        <p:nvSpPr>
          <p:cNvPr id="3" name="Altbilgi Yer Tutucusu 2"/>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11</a:t>
            </a:fld>
            <a:fld id="{8D6BE189-EB5C-42D2-9FD2-7E0B17085420}" type="slidenum">
              <a:rPr lang="tr-TR" smtClean="0"/>
              <a:t>11</a:t>
            </a:fld>
            <a:endParaRPr lang="tr-TR" dirty="0"/>
          </a:p>
        </p:txBody>
      </p:sp>
    </p:spTree>
    <p:extLst>
      <p:ext uri="{BB962C8B-B14F-4D97-AF65-F5344CB8AC3E}">
        <p14:creationId xmlns:p14="http://schemas.microsoft.com/office/powerpoint/2010/main" val="275838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Dikkat ve Algılama</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Algılarımızı değerlendirirken «dikkat fonksiyonlarından» yararlanırız. Dikkat fonksiyonları şunlardır:</a:t>
            </a:r>
          </a:p>
          <a:p>
            <a:pPr lvl="1"/>
            <a:r>
              <a:rPr lang="tr-TR" dirty="0" smtClean="0">
                <a:solidFill>
                  <a:srgbClr val="FF0000"/>
                </a:solidFill>
              </a:rPr>
              <a:t>Uyarılma</a:t>
            </a:r>
            <a:r>
              <a:rPr lang="tr-TR" dirty="0" smtClean="0"/>
              <a:t> fonksiyonu, </a:t>
            </a:r>
            <a:r>
              <a:rPr lang="tr-TR" b="1" dirty="0" smtClean="0"/>
              <a:t>alarm</a:t>
            </a:r>
            <a:r>
              <a:rPr lang="tr-TR" dirty="0" smtClean="0"/>
              <a:t> haline geçme, teyakkuz halinde olma.</a:t>
            </a:r>
          </a:p>
          <a:p>
            <a:pPr lvl="1"/>
            <a:r>
              <a:rPr lang="tr-TR" dirty="0" smtClean="0"/>
              <a:t>Uyaranlar arasından </a:t>
            </a:r>
            <a:r>
              <a:rPr lang="tr-TR" dirty="0" smtClean="0">
                <a:solidFill>
                  <a:srgbClr val="FF0000"/>
                </a:solidFill>
              </a:rPr>
              <a:t>seçme</a:t>
            </a:r>
            <a:r>
              <a:rPr lang="tr-TR" dirty="0" smtClean="0"/>
              <a:t> yapma fonksiyonu.</a:t>
            </a:r>
          </a:p>
          <a:p>
            <a:pPr lvl="1"/>
            <a:r>
              <a:rPr lang="tr-TR" dirty="0" smtClean="0">
                <a:solidFill>
                  <a:srgbClr val="FF0000"/>
                </a:solidFill>
              </a:rPr>
              <a:t>Sınırlı kapasite </a:t>
            </a:r>
            <a:r>
              <a:rPr lang="tr-TR" dirty="0" smtClean="0"/>
              <a:t>olgusu (İnsanlar aynı anda her bir kanalda sınırlı miktardaki bilgiyi işleyebilirler. )</a:t>
            </a:r>
          </a:p>
          <a:p>
            <a:pPr lvl="1"/>
            <a:r>
              <a:rPr lang="tr-TR" dirty="0" smtClean="0"/>
              <a:t>İhtiyatlı, </a:t>
            </a:r>
            <a:r>
              <a:rPr lang="tr-TR" dirty="0" smtClean="0">
                <a:solidFill>
                  <a:srgbClr val="FF0000"/>
                </a:solidFill>
              </a:rPr>
              <a:t>uyanık</a:t>
            </a:r>
            <a:r>
              <a:rPr lang="tr-TR" dirty="0" smtClean="0"/>
              <a:t> ve teyakkuz halinde olma. «</a:t>
            </a:r>
            <a:r>
              <a:rPr lang="en-US" dirty="0" smtClean="0"/>
              <a:t>Vigilance</a:t>
            </a:r>
            <a:r>
              <a:rPr lang="tr-TR" dirty="0" smtClean="0"/>
              <a:t>» </a:t>
            </a:r>
            <a:r>
              <a:rPr lang="tr-TR" b="1" dirty="0" smtClean="0"/>
              <a:t>hazır</a:t>
            </a:r>
            <a:r>
              <a:rPr lang="tr-TR" dirty="0" smtClean="0"/>
              <a:t> </a:t>
            </a:r>
            <a:r>
              <a:rPr lang="tr-TR" b="1" dirty="0" smtClean="0"/>
              <a:t>olma</a:t>
            </a:r>
            <a:r>
              <a:rPr lang="tr-TR" dirty="0" smtClean="0"/>
              <a:t> hali. </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12</a:t>
            </a:fld>
            <a:endParaRPr lang="tr-TR" dirty="0"/>
          </a:p>
        </p:txBody>
      </p:sp>
    </p:spTree>
    <p:extLst>
      <p:ext uri="{BB962C8B-B14F-4D97-AF65-F5344CB8AC3E}">
        <p14:creationId xmlns:p14="http://schemas.microsoft.com/office/powerpoint/2010/main" val="3826306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Alarm hali </a:t>
            </a:r>
            <a:endParaRPr lang="tr-TR" dirty="0"/>
          </a:p>
        </p:txBody>
      </p:sp>
      <p:sp>
        <p:nvSpPr>
          <p:cNvPr id="4" name="Dikdörtgen 3"/>
          <p:cNvSpPr/>
          <p:nvPr/>
        </p:nvSpPr>
        <p:spPr>
          <a:xfrm>
            <a:off x="755576" y="1443840"/>
            <a:ext cx="7632848" cy="4493538"/>
          </a:xfrm>
          <a:prstGeom prst="rect">
            <a:avLst/>
          </a:prstGeom>
        </p:spPr>
        <p:txBody>
          <a:bodyPr wrap="square">
            <a:spAutoFit/>
          </a:bodyPr>
          <a:lstStyle/>
          <a:p>
            <a:r>
              <a:rPr lang="tr-TR" sz="2600" dirty="0" smtClean="0"/>
              <a:t>Kedinin kulaklarını fare deliğine doğru kabartmasını örnek alın. Kedi en küçük bir kıpırtıyı yakalamaya hazır vaziyette durur. Kulakları en küçük bir hareketi dahi yakalayacak haldedir. Bu arada gözlerini de deliğe doğru dikmiş gelişmeleri dikkatle gözlüyordur. Ayaklarını germiş sıçramaya hazır haldedir. </a:t>
            </a:r>
          </a:p>
          <a:p>
            <a:r>
              <a:rPr lang="tr-TR" sz="2600" dirty="0" smtClean="0"/>
              <a:t>Kedi bu durumda hem fiziksel hem de zihinsel olarak avını yakalamaya hazır durumdadır. </a:t>
            </a:r>
          </a:p>
          <a:p>
            <a:r>
              <a:rPr lang="tr-TR" sz="2600" dirty="0" smtClean="0"/>
              <a:t>Alarm hali böyle bir durumdur. Fizyolojik ve psikolojik hazır olma halini tanımlar. </a:t>
            </a:r>
          </a:p>
          <a:p>
            <a:endParaRPr lang="tr-TR" sz="2600" dirty="0" smtClean="0"/>
          </a:p>
        </p:txBody>
      </p:sp>
      <p:sp>
        <p:nvSpPr>
          <p:cNvPr id="3" name="Altbilgi Yer Tutucusu 2"/>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13</a:t>
            </a:fld>
            <a:endParaRPr lang="tr-TR" dirty="0"/>
          </a:p>
        </p:txBody>
      </p:sp>
    </p:spTree>
    <p:extLst>
      <p:ext uri="{BB962C8B-B14F-4D97-AF65-F5344CB8AC3E}">
        <p14:creationId xmlns:p14="http://schemas.microsoft.com/office/powerpoint/2010/main" val="1664515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t>
            </a:r>
            <a:r>
              <a:rPr lang="tr-TR" dirty="0" smtClean="0"/>
              <a:t>eçme</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Dikkat fonksiyonunun en önemli işlevi seçmedir. </a:t>
            </a:r>
          </a:p>
          <a:p>
            <a:r>
              <a:rPr lang="tr-TR" dirty="0" smtClean="0"/>
              <a:t>Dikkat, uyaranlar üzerinde odaklanır ve uyaranları tanımaya çalışır. </a:t>
            </a:r>
          </a:p>
          <a:p>
            <a:r>
              <a:rPr lang="tr-TR" dirty="0" smtClean="0"/>
              <a:t>Tanıma sürecinde ilgisini çekenleri ve çekmeyenleri belirler. Buna seçici algılama adı verilir. </a:t>
            </a:r>
          </a:p>
          <a:p>
            <a:r>
              <a:rPr lang="tr-TR" dirty="0" smtClean="0"/>
              <a:t>İstenmeyenler elenir, ilgi duyulanlar seçilir. </a:t>
            </a:r>
          </a:p>
          <a:p>
            <a:r>
              <a:rPr lang="tr-TR" dirty="0" smtClean="0"/>
              <a:t>Bunun en güzel örneği «kokteyl partisi» dinlemeleridir. Kişiler kalabalık bir grupta etraftan gelen konuşmalar arasından sadece ilgi duydukları konulara ait şeyleri duyarlar. Diğer konuşmaları hiç işitmezler bile.  </a:t>
            </a:r>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14</a:t>
            </a:fld>
            <a:endParaRPr lang="tr-TR" dirty="0"/>
          </a:p>
        </p:txBody>
      </p:sp>
    </p:spTree>
    <p:extLst>
      <p:ext uri="{BB962C8B-B14F-4D97-AF65-F5344CB8AC3E}">
        <p14:creationId xmlns:p14="http://schemas.microsoft.com/office/powerpoint/2010/main" val="38116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Sınırlı Kapasite</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Araştırmalarla ortaya konmuştur ki dış dünyadaki bilgileri işlemede sınırlı bir kapasiteye sahibizdir. </a:t>
            </a:r>
          </a:p>
          <a:p>
            <a:r>
              <a:rPr lang="tr-TR" dirty="0" smtClean="0"/>
              <a:t>Çevrede dikkat edilmesi gereken kaynaklar </a:t>
            </a:r>
            <a:r>
              <a:rPr lang="tr-TR" dirty="0" smtClean="0">
                <a:solidFill>
                  <a:srgbClr val="FF0000"/>
                </a:solidFill>
              </a:rPr>
              <a:t>eş zamanlı olarak ve aynı zamanda  hep birlikte ele alınamaz</a:t>
            </a:r>
            <a:r>
              <a:rPr lang="tr-TR" dirty="0" smtClean="0"/>
              <a:t>.  Çünkü belli bir zaman diliminde sınırlı ölçüde bilgiyi işleyebiliriz. </a:t>
            </a:r>
          </a:p>
          <a:p>
            <a:r>
              <a:rPr lang="tr-TR" dirty="0" smtClean="0"/>
              <a:t>Bir zaman diliminde sadece bir işi gerçekleştirebiliriz. Buna </a:t>
            </a:r>
            <a:r>
              <a:rPr lang="tr-TR" b="1" dirty="0" smtClean="0">
                <a:solidFill>
                  <a:srgbClr val="FF0000"/>
                </a:solidFill>
              </a:rPr>
              <a:t>seri işlem </a:t>
            </a:r>
            <a:r>
              <a:rPr lang="tr-TR" dirty="0" smtClean="0"/>
              <a:t>süreci adı verilir. </a:t>
            </a:r>
          </a:p>
          <a:p>
            <a:r>
              <a:rPr lang="tr-TR" dirty="0" smtClean="0"/>
              <a:t>Örneğin hem müzik dinleme hem de bu sayfayı aynı zamanda yapmaya kalkışırsak bunu gerçekleştiremeyiz. Birini iyi yaparken diğerinden mutlaka taviz vermek zorunda kalırız. </a:t>
            </a:r>
          </a:p>
          <a:p>
            <a:r>
              <a:rPr lang="tr-TR" dirty="0" smtClean="0"/>
              <a:t>İşler zorlaştıkça </a:t>
            </a:r>
            <a:r>
              <a:rPr lang="tr-TR" dirty="0" smtClean="0">
                <a:solidFill>
                  <a:srgbClr val="FF0000"/>
                </a:solidFill>
              </a:rPr>
              <a:t>sınırlı kapasite olgusu </a:t>
            </a:r>
            <a:r>
              <a:rPr lang="tr-TR" dirty="0" smtClean="0"/>
              <a:t>daha belirgin bir şekilde ortaya çıkar. En iyi çalışma tarzı bir zaman diliminde sadece tek bir işi yapmaktır.  Aynı zaman diliminde iki işi birden yapmaya kalkışmak kapasite sınırlarını zorlamak anlamına gelir. </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15</a:t>
            </a:fld>
            <a:endParaRPr lang="tr-TR" dirty="0"/>
          </a:p>
        </p:txBody>
      </p:sp>
    </p:spTree>
    <p:extLst>
      <p:ext uri="{BB962C8B-B14F-4D97-AF65-F5344CB8AC3E}">
        <p14:creationId xmlns:p14="http://schemas.microsoft.com/office/powerpoint/2010/main" val="314532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Sınırlı Kapasite</a:t>
            </a:r>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16</a:t>
            </a:fld>
            <a:endParaRPr lang="tr-TR"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6666" t="29166" r="20098" b="16933"/>
          <a:stretch/>
        </p:blipFill>
        <p:spPr bwMode="auto">
          <a:xfrm>
            <a:off x="539552" y="1412776"/>
            <a:ext cx="8191500"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7208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a:t>
            </a:r>
            <a:r>
              <a:rPr lang="tr-TR" dirty="0" smtClean="0"/>
              <a:t>ürekli dikkat gerektiren işlerde Hazır ve Uyanık olma, </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Bazı işler veya görevler </a:t>
            </a:r>
            <a:r>
              <a:rPr lang="tr-TR" b="1" dirty="0" smtClean="0">
                <a:solidFill>
                  <a:srgbClr val="FF0000"/>
                </a:solidFill>
              </a:rPr>
              <a:t>sürekli dikkat </a:t>
            </a:r>
            <a:r>
              <a:rPr lang="tr-TR" dirty="0" smtClean="0"/>
              <a:t>gerektirir. Sürekli ve yakın dikkat… </a:t>
            </a:r>
          </a:p>
          <a:p>
            <a:r>
              <a:rPr lang="tr-TR" dirty="0" err="1" smtClean="0"/>
              <a:t>Vigilance</a:t>
            </a:r>
            <a:r>
              <a:rPr lang="tr-TR" dirty="0" smtClean="0"/>
              <a:t> [</a:t>
            </a:r>
            <a:r>
              <a:rPr lang="tr-TR" dirty="0" err="1" smtClean="0"/>
              <a:t>Vicilıns</a:t>
            </a:r>
            <a:r>
              <a:rPr lang="tr-TR" dirty="0" smtClean="0"/>
              <a:t>] dikkati, görev üzerinde </a:t>
            </a:r>
            <a:r>
              <a:rPr lang="tr-TR" b="1" dirty="0" smtClean="0">
                <a:solidFill>
                  <a:srgbClr val="FF0000"/>
                </a:solidFill>
              </a:rPr>
              <a:t>sürekli sürdürme sürekli </a:t>
            </a:r>
            <a:r>
              <a:rPr lang="tr-TR" dirty="0" smtClean="0">
                <a:solidFill>
                  <a:srgbClr val="FF0000"/>
                </a:solidFill>
              </a:rPr>
              <a:t>uyanık</a:t>
            </a:r>
            <a:r>
              <a:rPr lang="tr-TR" dirty="0" smtClean="0"/>
              <a:t> veya </a:t>
            </a:r>
            <a:r>
              <a:rPr lang="tr-TR" dirty="0" smtClean="0">
                <a:solidFill>
                  <a:srgbClr val="FF0000"/>
                </a:solidFill>
              </a:rPr>
              <a:t>hazır</a:t>
            </a:r>
            <a:r>
              <a:rPr lang="tr-TR" dirty="0" smtClean="0"/>
              <a:t> olma anlamına gelir.  Bu durum bir radar ekranını izlemeye benzer. Gözlerinizi radar ekranından hiç ayırmazsınız. </a:t>
            </a:r>
          </a:p>
          <a:p>
            <a:r>
              <a:rPr lang="tr-TR" dirty="0" smtClean="0"/>
              <a:t>Yapılan araştırmalardan anlaşılmıştır ki, bir göreve uzun süre sabitlenme eğer bu görev monoton nitelikte ise bir süre sonra performans düşüklüğüne yol açar. Sürekli dikkat performansı ilk yarım saatten sonra düşmeye başlar. Hatta yapılan araştırmalarda ilk 15 dakikadan sonra </a:t>
            </a:r>
            <a:r>
              <a:rPr lang="tr-TR" dirty="0" err="1" smtClean="0"/>
              <a:t>uyanıklılık</a:t>
            </a:r>
            <a:r>
              <a:rPr lang="tr-TR" dirty="0" smtClean="0"/>
              <a:t> hali düşmeye başlar. </a:t>
            </a:r>
          </a:p>
          <a:p>
            <a:r>
              <a:rPr lang="tr-TR" dirty="0" smtClean="0"/>
              <a:t>Bu nedenle kişinin kendisini tekrar hazır ve uyanık duruma getirmesi için bir şeyler yapması gerekir. </a:t>
            </a:r>
            <a:r>
              <a:rPr lang="tr-TR" dirty="0" err="1" smtClean="0"/>
              <a:t>Uyanıklılığı</a:t>
            </a:r>
            <a:r>
              <a:rPr lang="tr-TR" dirty="0" smtClean="0"/>
              <a:t> arttırmanın kolay ve basit bir yöntemi yoktur. Bu faktör özellikle pilotlar için önemlidir. Pilot uzun süre tek bir gösterge ile ilgilenmemeli birden fazla gösterge ile ilgilenerek </a:t>
            </a:r>
            <a:r>
              <a:rPr lang="tr-TR" dirty="0" err="1" smtClean="0"/>
              <a:t>uyanıklılığını</a:t>
            </a:r>
            <a:r>
              <a:rPr lang="tr-TR" dirty="0" smtClean="0"/>
              <a:t> diri ve canlı tutmalıdır. </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17</a:t>
            </a:fld>
            <a:endParaRPr lang="tr-TR" dirty="0"/>
          </a:p>
        </p:txBody>
      </p:sp>
    </p:spTree>
    <p:extLst>
      <p:ext uri="{BB962C8B-B14F-4D97-AF65-F5344CB8AC3E}">
        <p14:creationId xmlns:p14="http://schemas.microsoft.com/office/powerpoint/2010/main" val="2478959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Bellek-Hatırlama-1</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Yetersiz iş yükü, aşırı iş yükü veya yorgunluk durumlarında belleğimizi geliştirmek için ne yapabiliriz.</a:t>
            </a:r>
          </a:p>
          <a:p>
            <a:r>
              <a:rPr lang="tr-TR" dirty="0" smtClean="0"/>
              <a:t>Bunun için bilgileri hatırlama, ezberleme, kodlama, gruplama egzersizleri yaparak görevlerin belleğimizde daha iyi yer etmesini sağlayabiliriz. </a:t>
            </a:r>
          </a:p>
          <a:p>
            <a:r>
              <a:rPr lang="tr-TR" dirty="0" smtClean="0"/>
              <a:t>Hatırlama araç ve yöntemlerinden yararlanma belleğimizi işlek haline getirir ve daha kolay hatırlamamamızı sağlar. </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18</a:t>
            </a:fld>
            <a:endParaRPr lang="tr-TR" dirty="0"/>
          </a:p>
        </p:txBody>
      </p:sp>
    </p:spTree>
    <p:extLst>
      <p:ext uri="{BB962C8B-B14F-4D97-AF65-F5344CB8AC3E}">
        <p14:creationId xmlns:p14="http://schemas.microsoft.com/office/powerpoint/2010/main" val="984989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Bellek-Hatırlama-2</a:t>
            </a:r>
            <a:endParaRPr lang="tr-TR" dirty="0"/>
          </a:p>
        </p:txBody>
      </p:sp>
      <p:sp>
        <p:nvSpPr>
          <p:cNvPr id="3" name="İçerik Yer Tutucusu 2"/>
          <p:cNvSpPr>
            <a:spLocks noGrp="1"/>
          </p:cNvSpPr>
          <p:nvPr>
            <p:ph idx="1"/>
          </p:nvPr>
        </p:nvSpPr>
        <p:spPr>
          <a:xfrm>
            <a:off x="457200" y="1412776"/>
            <a:ext cx="8229600" cy="4713387"/>
          </a:xfrm>
        </p:spPr>
        <p:txBody>
          <a:bodyPr>
            <a:noAutofit/>
          </a:bodyPr>
          <a:lstStyle/>
          <a:p>
            <a:r>
              <a:rPr lang="tr-TR" sz="1900" b="1" dirty="0" smtClean="0">
                <a:solidFill>
                  <a:srgbClr val="FF0000"/>
                </a:solidFill>
              </a:rPr>
              <a:t>Faal belleğin </a:t>
            </a:r>
            <a:r>
              <a:rPr lang="tr-TR" sz="1900" dirty="0" smtClean="0"/>
              <a:t>kapasitesi sınırlı mıdır?</a:t>
            </a:r>
            <a:endParaRPr lang="en-US" sz="1900" dirty="0"/>
          </a:p>
          <a:p>
            <a:r>
              <a:rPr lang="tr-TR" sz="1900" dirty="0" smtClean="0"/>
              <a:t>Evet</a:t>
            </a:r>
            <a:endParaRPr lang="en-US" sz="1900" dirty="0"/>
          </a:p>
          <a:p>
            <a:r>
              <a:rPr lang="tr-TR" sz="1900" dirty="0" smtClean="0"/>
              <a:t>1956 yılında </a:t>
            </a:r>
            <a:r>
              <a:rPr lang="en-US" sz="1900" dirty="0" smtClean="0"/>
              <a:t>George Miller </a:t>
            </a:r>
            <a:r>
              <a:rPr lang="tr-TR" sz="1900" dirty="0" smtClean="0"/>
              <a:t> insanın hatırlama kapasitesinin  7 eksi-artı 2 olduğunu belirtmiştir. İnsan oğlu 5 ila 9 parça bilgiyi hatırlayabilir. </a:t>
            </a:r>
          </a:p>
          <a:p>
            <a:r>
              <a:rPr lang="tr-TR" sz="1900" dirty="0" smtClean="0"/>
              <a:t>Son zamanlarda </a:t>
            </a:r>
            <a:r>
              <a:rPr lang="en-US" sz="1900" dirty="0" smtClean="0"/>
              <a:t>Cowan </a:t>
            </a:r>
            <a:r>
              <a:rPr lang="tr-TR" sz="1900" dirty="0" smtClean="0"/>
              <a:t>tarafından yapılan araştırmada gösterilmiştir ki, bu kapasite daha da sınırlıdır ve insan oğlu bir kerede en çok 4 bilgiyi hatırlayabilir. </a:t>
            </a:r>
          </a:p>
          <a:p>
            <a:r>
              <a:rPr lang="tr-TR" sz="1900" dirty="0" smtClean="0"/>
              <a:t>Aktif belleği aşırı bilgiyle doldurma performans başarısızlığına yol açar. Kişilerin aktif bellek kapasiteleri aynı değildir. Aktif bellek kapasitesi geliştirilebilir mi ? Evet… Belirli stratejiler kullanılarak beynin eğitilmesi, imgeleme yöntemlerinden yararlanılması aktif bellek kapasitesini geliştirebilir. </a:t>
            </a:r>
          </a:p>
          <a:p>
            <a:r>
              <a:rPr lang="tr-TR" sz="1900" dirty="0" smtClean="0"/>
              <a:t>Bir operatörün aktif bellek kapasite talebi aşağıdaki yöntemler kullanılarak azaltılabilir:</a:t>
            </a:r>
          </a:p>
          <a:p>
            <a:pPr lvl="1"/>
            <a:r>
              <a:rPr lang="tr-TR" sz="1900" dirty="0" smtClean="0"/>
              <a:t>Çoklu bilgi parçalarını entegre ederek birleştirmeyi öğretmek suretiyle </a:t>
            </a:r>
          </a:p>
          <a:p>
            <a:pPr lvl="1"/>
            <a:r>
              <a:rPr lang="tr-TR" sz="1900" dirty="0" smtClean="0"/>
              <a:t>Geçersiz bilgileri azaltmak suretiyle</a:t>
            </a:r>
          </a:p>
          <a:p>
            <a:pPr lvl="1"/>
            <a:r>
              <a:rPr lang="tr-TR" sz="1900" dirty="0" smtClean="0"/>
              <a:t>Zihinsel olarak dönüştürülmesi gereken bilgileri azaltmak suretiyle</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19</a:t>
            </a:fld>
            <a:endParaRPr lang="tr-TR" dirty="0"/>
          </a:p>
        </p:txBody>
      </p:sp>
    </p:spTree>
    <p:extLst>
      <p:ext uri="{BB962C8B-B14F-4D97-AF65-F5344CB8AC3E}">
        <p14:creationId xmlns:p14="http://schemas.microsoft.com/office/powerpoint/2010/main" val="1030397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Fiziksel performans</a:t>
            </a:r>
            <a:endParaRPr lang="tr-TR" dirty="0"/>
          </a:p>
        </p:txBody>
      </p:sp>
      <p:sp>
        <p:nvSpPr>
          <p:cNvPr id="3" name="İçerik Yer Tutucusu 2"/>
          <p:cNvSpPr>
            <a:spLocks noGrp="1"/>
          </p:cNvSpPr>
          <p:nvPr>
            <p:ph idx="1"/>
          </p:nvPr>
        </p:nvSpPr>
        <p:spPr/>
        <p:txBody>
          <a:bodyPr/>
          <a:lstStyle/>
          <a:p>
            <a:r>
              <a:rPr lang="tr-TR" dirty="0" smtClean="0">
                <a:solidFill>
                  <a:srgbClr val="FF0000"/>
                </a:solidFill>
              </a:rPr>
              <a:t>Görme</a:t>
            </a:r>
            <a:r>
              <a:rPr lang="tr-TR" dirty="0" smtClean="0"/>
              <a:t>- </a:t>
            </a:r>
            <a:r>
              <a:rPr lang="en-US" dirty="0" smtClean="0"/>
              <a:t>Vision</a:t>
            </a:r>
            <a:br>
              <a:rPr lang="en-US" dirty="0" smtClean="0"/>
            </a:br>
            <a:r>
              <a:rPr lang="tr-TR" dirty="0" smtClean="0">
                <a:solidFill>
                  <a:srgbClr val="FF0000"/>
                </a:solidFill>
              </a:rPr>
              <a:t>İşitme</a:t>
            </a:r>
            <a:r>
              <a:rPr lang="tr-TR" dirty="0" smtClean="0"/>
              <a:t>- </a:t>
            </a:r>
            <a:r>
              <a:rPr lang="en-US" dirty="0" smtClean="0"/>
              <a:t>Hearing</a:t>
            </a:r>
            <a:br>
              <a:rPr lang="en-US" dirty="0" smtClean="0"/>
            </a:br>
            <a:r>
              <a:rPr lang="tr-TR" dirty="0" smtClean="0">
                <a:solidFill>
                  <a:srgbClr val="FF0000"/>
                </a:solidFill>
              </a:rPr>
              <a:t>Bilgi işleme- </a:t>
            </a:r>
            <a:r>
              <a:rPr lang="en-US" dirty="0" smtClean="0"/>
              <a:t>Information processing</a:t>
            </a:r>
            <a:br>
              <a:rPr lang="en-US" dirty="0" smtClean="0"/>
            </a:br>
            <a:r>
              <a:rPr lang="tr-TR" dirty="0" smtClean="0">
                <a:solidFill>
                  <a:srgbClr val="FF0000"/>
                </a:solidFill>
              </a:rPr>
              <a:t>Dikkat ve algılama</a:t>
            </a:r>
            <a:r>
              <a:rPr lang="tr-TR" dirty="0" smtClean="0"/>
              <a:t>- </a:t>
            </a:r>
            <a:r>
              <a:rPr lang="en-US" dirty="0" smtClean="0"/>
              <a:t>Attention </a:t>
            </a:r>
            <a:r>
              <a:rPr lang="en-US" dirty="0"/>
              <a:t>and </a:t>
            </a:r>
            <a:r>
              <a:rPr lang="en-US" dirty="0" smtClean="0"/>
              <a:t>perception</a:t>
            </a:r>
            <a:br>
              <a:rPr lang="en-US" dirty="0" smtClean="0"/>
            </a:br>
            <a:r>
              <a:rPr lang="tr-TR" dirty="0" smtClean="0">
                <a:solidFill>
                  <a:srgbClr val="FF0000"/>
                </a:solidFill>
              </a:rPr>
              <a:t>Bellek - </a:t>
            </a:r>
            <a:r>
              <a:rPr lang="en-US" dirty="0" smtClean="0">
                <a:solidFill>
                  <a:srgbClr val="FF0000"/>
                </a:solidFill>
              </a:rPr>
              <a:t>Memory</a:t>
            </a:r>
            <a:r>
              <a:rPr lang="en-US" dirty="0" smtClean="0"/>
              <a:t/>
            </a:r>
            <a:br>
              <a:rPr lang="en-US" dirty="0" smtClean="0"/>
            </a:br>
            <a:r>
              <a:rPr lang="tr-TR" dirty="0" smtClean="0">
                <a:solidFill>
                  <a:srgbClr val="FF0000"/>
                </a:solidFill>
              </a:rPr>
              <a:t>Kapalı yer korkusu ve fiziksel erişim </a:t>
            </a:r>
            <a:r>
              <a:rPr lang="en-US" dirty="0" smtClean="0"/>
              <a:t>Claustrophobia </a:t>
            </a:r>
            <a:r>
              <a:rPr lang="en-US" dirty="0"/>
              <a:t>and physical </a:t>
            </a:r>
            <a:r>
              <a:rPr lang="en-US" dirty="0" smtClean="0"/>
              <a:t>access</a:t>
            </a:r>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2</a:t>
            </a:fld>
            <a:fld id="{8D6BE189-EB5C-42D2-9FD2-7E0B17085420}" type="slidenum">
              <a:rPr lang="tr-TR" smtClean="0"/>
              <a:t>2</a:t>
            </a:fld>
            <a:endParaRPr lang="tr-TR" dirty="0"/>
          </a:p>
        </p:txBody>
      </p:sp>
    </p:spTree>
    <p:extLst>
      <p:ext uri="{BB962C8B-B14F-4D97-AF65-F5344CB8AC3E}">
        <p14:creationId xmlns:p14="http://schemas.microsoft.com/office/powerpoint/2010/main" val="3259114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Kapalı yer korkusu-1</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Küçük, dar, sıkışık, kapalı veya dehliz gibi alanlarda yaşanan korku halidir. </a:t>
            </a:r>
            <a:r>
              <a:rPr lang="tr-TR" dirty="0"/>
              <a:t>U</a:t>
            </a:r>
            <a:r>
              <a:rPr lang="tr-TR" dirty="0" smtClean="0"/>
              <a:t>çak bakım teknisyenleri, pilotlar ve değişik görevleri yerine getiren bazı kişiler bu tür yerlerde çalışırlar. Buraları genelde karanlık, havasız, sıkıcı, ve kimi zaman kokulu yerlerdir.</a:t>
            </a:r>
          </a:p>
          <a:p>
            <a:r>
              <a:rPr lang="tr-TR" dirty="0" smtClean="0"/>
              <a:t>Sıcaklık, soğuk, hava cereyanı, yağmur, gürültü gibi diğer faktörlerle birlikte olduğunda kapalı yer korkusu kişileri daha fazla tedirgin eder. </a:t>
            </a:r>
          </a:p>
          <a:p>
            <a:r>
              <a:rPr lang="tr-TR" dirty="0" smtClean="0"/>
              <a:t>İnsanlar bu gibi yerlerde maskelerle, baretlerle, ışıklandırma cihazlarıyla çalışırlar ve işlerinin bir an önce bitip normal çalışma koşullarına dönmek isterler. </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20</a:t>
            </a:fld>
            <a:fld id="{8D6BE189-EB5C-42D2-9FD2-7E0B17085420}" type="slidenum">
              <a:rPr lang="tr-TR" smtClean="0"/>
              <a:t>20</a:t>
            </a:fld>
            <a:endParaRPr lang="tr-TR" dirty="0"/>
          </a:p>
        </p:txBody>
      </p:sp>
    </p:spTree>
    <p:extLst>
      <p:ext uri="{BB962C8B-B14F-4D97-AF65-F5344CB8AC3E}">
        <p14:creationId xmlns:p14="http://schemas.microsoft.com/office/powerpoint/2010/main" val="1452285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Kapalı yer korkusu-2</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Kapalı yerlerde çalışma korkusuna </a:t>
            </a:r>
            <a:r>
              <a:rPr lang="tr-TR" dirty="0" smtClean="0">
                <a:hlinkClick r:id="rId2" tooltip="klostrofobi nedir, ne demek, klostrofobi anlamı - Sesli Sözlük"/>
              </a:rPr>
              <a:t>klostrofobi</a:t>
            </a:r>
            <a:r>
              <a:rPr lang="tr-TR" dirty="0" smtClean="0"/>
              <a:t> adı verilir.  İstihdam aşamasında kişinin böyle bir korkuya sahip olup olmadığını belirlemek zordur. </a:t>
            </a:r>
          </a:p>
          <a:p>
            <a:r>
              <a:rPr lang="tr-TR" dirty="0" smtClean="0"/>
              <a:t>Kişi kapalı bir yakıt tankı içinde çalışırken birden paniğe kapılmasıyla birlikte  böyle bir korkuya sahip olduğunu anlayabilir.</a:t>
            </a:r>
          </a:p>
          <a:p>
            <a:r>
              <a:rPr lang="tr-TR" dirty="0" smtClean="0"/>
              <a:t>Kişi bu durumu anında üstlerine ve arkadaşlarına haber vermeli ve kendisinde böyle bir durum olduğu konusunda onları bilgilendirmelidir. Arkadaşları da kendisine sempatiyle yaklaşmalı ve onu işten hemen uzaklaştırıp rahatlatmalıdır. </a:t>
            </a:r>
          </a:p>
          <a:p>
            <a:r>
              <a:rPr lang="tr-TR" dirty="0" smtClean="0"/>
              <a:t>Klostrofobi duygusuna yol açmamak için ekip üyeleri yardımlaşarak çalışmalı  ve birbirlerine destek olmalıdır. </a:t>
            </a:r>
          </a:p>
          <a:p>
            <a:r>
              <a:rPr lang="tr-TR" dirty="0" smtClean="0"/>
              <a:t>Bunun yanında Klostrofobi  korkusunun gerçek olup olmadığı dikkatlice araştırılmalı ve buna uygun düzenleme yapılmalıdır. </a:t>
            </a:r>
          </a:p>
          <a:p>
            <a:endParaRPr lang="tr-TR" dirty="0" smtClean="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21</a:t>
            </a:fld>
            <a:endParaRPr lang="tr-TR" dirty="0"/>
          </a:p>
        </p:txBody>
      </p:sp>
    </p:spTree>
    <p:extLst>
      <p:ext uri="{BB962C8B-B14F-4D97-AF65-F5344CB8AC3E}">
        <p14:creationId xmlns:p14="http://schemas.microsoft.com/office/powerpoint/2010/main" val="1747196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Yükseklik Korkusu</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Havacılık sektöründe bazı kişilerde yükseklik korkusu vardır.  Önemli yüksekliklerde çalışmak bazı kişiler için problemlidir. </a:t>
            </a:r>
          </a:p>
          <a:p>
            <a:r>
              <a:rPr lang="tr-TR" dirty="0" smtClean="0"/>
              <a:t>Yükseklik korkusu olan kişiler ellerindeki işleri yapmak yerine bir yere dayanma, tutunma konusuyla daha çok ilgilenirler.</a:t>
            </a:r>
          </a:p>
          <a:p>
            <a:r>
              <a:rPr lang="tr-TR" dirty="0" smtClean="0"/>
              <a:t>Bu gibi kişiler için yükseklik korkusunu yenecek önemlerin alınması önemlidir. Kurtarma halatlarına bağlanma, düşme perdeleri germe gibi tedbirler bir ölçüde bu koruyu azaltabilir. </a:t>
            </a:r>
          </a:p>
          <a:p>
            <a:r>
              <a:rPr lang="tr-TR" dirty="0" smtClean="0"/>
              <a:t>İşyeri güvenliği tedbirleri kapsamında bu konuda alınması gereken önlemlerin alınması  yönetmelik ve talimatlarla belirlenmiştir. </a:t>
            </a:r>
          </a:p>
          <a:p>
            <a:r>
              <a:rPr lang="tr-TR" dirty="0" smtClean="0"/>
              <a:t>Bir çalışan yüksek ortamlarda eğer kendisini aşırı gergin, kaygılı, endişeli hissediyorsa o durumda rahat çalışamaz. Bu kişilerin o tür işlere verilmemesi gerekir. Bununla birlikte bu gibi durumlarda arkadaş desteğinin yükseklik korkusunun yenilmesinde yararlı olduğu görülmüştür. </a:t>
            </a:r>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22</a:t>
            </a:fld>
            <a:endParaRPr lang="tr-TR" dirty="0"/>
          </a:p>
        </p:txBody>
      </p:sp>
    </p:spTree>
    <p:extLst>
      <p:ext uri="{BB962C8B-B14F-4D97-AF65-F5344CB8AC3E}">
        <p14:creationId xmlns:p14="http://schemas.microsoft.com/office/powerpoint/2010/main" val="3769611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Kapalı alan</a:t>
            </a:r>
            <a:endParaRPr lang="tr-TR" dirty="0"/>
          </a:p>
        </p:txBody>
      </p:sp>
      <p:sp>
        <p:nvSpPr>
          <p:cNvPr id="3" name="İçerik Yer Tutucusu 2"/>
          <p:cNvSpPr>
            <a:spLocks noGrp="1"/>
          </p:cNvSpPr>
          <p:nvPr>
            <p:ph idx="1"/>
          </p:nvPr>
        </p:nvSpPr>
        <p:spPr>
          <a:xfrm>
            <a:off x="457200" y="1412776"/>
            <a:ext cx="8363272" cy="4713387"/>
          </a:xfrm>
        </p:spPr>
        <p:txBody>
          <a:bodyPr>
            <a:noAutofit/>
          </a:bodyPr>
          <a:lstStyle/>
          <a:p>
            <a:r>
              <a:rPr lang="tr-TR" sz="2100" b="1" dirty="0" smtClean="0">
                <a:solidFill>
                  <a:srgbClr val="FF0000"/>
                </a:solidFill>
              </a:rPr>
              <a:t>Klostrofobi</a:t>
            </a:r>
          </a:p>
          <a:p>
            <a:r>
              <a:rPr lang="tr-TR" sz="2100" dirty="0" smtClean="0"/>
              <a:t>Klostrofobi, daha farklı bir kontrol sorunudur. </a:t>
            </a:r>
          </a:p>
          <a:p>
            <a:r>
              <a:rPr lang="tr-TR" sz="2100" dirty="0" smtClean="0"/>
              <a:t>Tuzağa düşürülmüş hissi verir. Kişi, uçağın kapılarının kapandığı andan itibaren, uçuş boyunca kendini tuzağa düşürülmüş gibi hisseder. </a:t>
            </a:r>
          </a:p>
          <a:p>
            <a:r>
              <a:rPr lang="tr-TR" sz="2100" dirty="0" smtClean="0"/>
              <a:t>Uçakta korku yaşaması durumunda savunma mekanizması, kaçma veya mücadele dürtüsünü tetikler. Uçuş esnasında, fiziksel çatışma ya da kaçma mümkün olmadığından bu durum, kişinin otokontrolünü kaybetmesine ve korkusunun büyümesine neden olur. </a:t>
            </a:r>
          </a:p>
          <a:p>
            <a:r>
              <a:rPr lang="tr-TR" sz="2100" dirty="0" smtClean="0"/>
              <a:t>Bu gibi durumlarda başınızın üstündeki havalandırmayı açmanız ve yüzünüze sabit soğuk hava akımı geldiğinden emin olmanız faydalı olacaktır. </a:t>
            </a:r>
          </a:p>
          <a:p>
            <a:r>
              <a:rPr lang="tr-TR" sz="2100" dirty="0" smtClean="0"/>
              <a:t>Uçuş Korkusu Yaşlandıkça Artabilir: Çoğu insan, yaşı ilerledikçe uçmaya karşı daha tedirgin yaklaşır. Çünkü yaşı ilerlemiş kişiler, hayatın ne kadar değerli olduğunun daha çok farkındadır. Bu farkındalık da korkuyu artırır.</a:t>
            </a:r>
            <a:endParaRPr lang="tr-TR" sz="2100"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23</a:t>
            </a:fld>
            <a:fld id="{8D6BE189-EB5C-42D2-9FD2-7E0B17085420}" type="slidenum">
              <a:rPr lang="tr-TR" smtClean="0"/>
              <a:t>23</a:t>
            </a:fld>
            <a:endParaRPr lang="tr-TR" dirty="0"/>
          </a:p>
        </p:txBody>
      </p:sp>
    </p:spTree>
    <p:extLst>
      <p:ext uri="{BB962C8B-B14F-4D97-AF65-F5344CB8AC3E}">
        <p14:creationId xmlns:p14="http://schemas.microsoft.com/office/powerpoint/2010/main" val="2363605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Gürültü ve yükseklik korkusu</a:t>
            </a:r>
            <a:endParaRPr lang="tr-TR" dirty="0"/>
          </a:p>
        </p:txBody>
      </p:sp>
      <p:sp>
        <p:nvSpPr>
          <p:cNvPr id="3" name="İçerik Yer Tutucusu 2"/>
          <p:cNvSpPr>
            <a:spLocks noGrp="1"/>
          </p:cNvSpPr>
          <p:nvPr>
            <p:ph idx="1"/>
          </p:nvPr>
        </p:nvSpPr>
        <p:spPr/>
        <p:txBody>
          <a:bodyPr>
            <a:noAutofit/>
          </a:bodyPr>
          <a:lstStyle/>
          <a:p>
            <a:r>
              <a:rPr lang="tr-TR" sz="2200" dirty="0" smtClean="0"/>
              <a:t>Gürültü ve Yükseklik Korkusu: Bebekler, dünyaya iki korku ile birlikte gelirler: </a:t>
            </a:r>
            <a:r>
              <a:rPr lang="tr-TR" sz="2200" dirty="0" smtClean="0">
                <a:solidFill>
                  <a:srgbClr val="FF0000"/>
                </a:solidFill>
              </a:rPr>
              <a:t>gürültü</a:t>
            </a:r>
            <a:r>
              <a:rPr lang="tr-TR" sz="2200" dirty="0" smtClean="0"/>
              <a:t> ve </a:t>
            </a:r>
            <a:r>
              <a:rPr lang="tr-TR" sz="2200" dirty="0" smtClean="0">
                <a:solidFill>
                  <a:srgbClr val="FF0000"/>
                </a:solidFill>
              </a:rPr>
              <a:t>düşme</a:t>
            </a:r>
            <a:r>
              <a:rPr lang="tr-TR" sz="2200" dirty="0" smtClean="0"/>
              <a:t> korkusu. </a:t>
            </a:r>
          </a:p>
          <a:p>
            <a:r>
              <a:rPr lang="tr-TR" sz="2200" dirty="0" smtClean="0"/>
              <a:t>Geri kalan korkuların hepsi, hayattaki deneyimlerimiz sonucunda oluşur. Bir şekilde, yırtıcı hayvanlardan, doğal afetlerden, uçmaktan ve benzeri şeylerden korkmayı öğreniriz. Örneğin, yükseklik hissinin yüksek bir pencereden bakarken var olmadığını biliyor muydunuz? Bir uçurumun kenarında durup aşağıya baktığınız zaman sizi saran o endişe verici duygu, sadece sizin bakış açınızdan kaynaklanır. Uçurumun tamamını baştan aşağı görebildiğinizde, kendinizce yüksekliği yargılayacak bir şeyler elde etmiş oluyorsunuz. Uçarken camdan dışarıya baktığınızda, sadece hareket eden bir manzara görürsünüz ve bu görüntü, </a:t>
            </a:r>
            <a:r>
              <a:rPr lang="tr-TR" sz="2200" dirty="0" err="1" smtClean="0"/>
              <a:t>klostrofobikleri</a:t>
            </a:r>
            <a:r>
              <a:rPr lang="tr-TR" sz="2200" dirty="0" smtClean="0"/>
              <a:t> de rahatlatabilecek özelliktedir.</a:t>
            </a:r>
            <a:endParaRPr lang="tr-TR" sz="2200"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24</a:t>
            </a:fld>
            <a:endParaRPr lang="tr-TR" dirty="0"/>
          </a:p>
        </p:txBody>
      </p:sp>
    </p:spTree>
    <p:extLst>
      <p:ext uri="{BB962C8B-B14F-4D97-AF65-F5344CB8AC3E}">
        <p14:creationId xmlns:p14="http://schemas.microsoft.com/office/powerpoint/2010/main" val="965554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Pilotlar için Belgeleme</a:t>
            </a:r>
            <a:endParaRPr lang="tr-TR" dirty="0"/>
          </a:p>
        </p:txBody>
      </p:sp>
      <p:sp>
        <p:nvSpPr>
          <p:cNvPr id="3" name="İçerik Yer Tutucusu 2"/>
          <p:cNvSpPr>
            <a:spLocks noGrp="1"/>
          </p:cNvSpPr>
          <p:nvPr>
            <p:ph idx="1"/>
          </p:nvPr>
        </p:nvSpPr>
        <p:spPr/>
        <p:txBody>
          <a:bodyPr>
            <a:normAutofit lnSpcReduction="10000"/>
          </a:bodyPr>
          <a:lstStyle/>
          <a:p>
            <a:r>
              <a:rPr lang="tr-TR" dirty="0">
                <a:solidFill>
                  <a:srgbClr val="FF0000"/>
                </a:solidFill>
              </a:rPr>
              <a:t>R</a:t>
            </a:r>
            <a:r>
              <a:rPr lang="tr-TR" dirty="0" smtClean="0">
                <a:solidFill>
                  <a:srgbClr val="FF0000"/>
                </a:solidFill>
              </a:rPr>
              <a:t>enk körlüğü, kekemelik, sağırlık vb. gibi biyolojik bozukluğu olmama, bayılma, histeri, marazi çarpıntı, açık alan korkusu (agorafobi), karanlık korkusu (</a:t>
            </a:r>
            <a:r>
              <a:rPr lang="tr-TR" dirty="0" err="1" smtClean="0">
                <a:solidFill>
                  <a:srgbClr val="FF0000"/>
                </a:solidFill>
              </a:rPr>
              <a:t>aklufobi</a:t>
            </a:r>
            <a:r>
              <a:rPr lang="tr-TR" dirty="0" smtClean="0">
                <a:solidFill>
                  <a:srgbClr val="FF0000"/>
                </a:solidFill>
              </a:rPr>
              <a:t>), yükseklik korkusu (</a:t>
            </a:r>
            <a:r>
              <a:rPr lang="tr-TR" dirty="0" err="1" smtClean="0">
                <a:solidFill>
                  <a:srgbClr val="FF0000"/>
                </a:solidFill>
              </a:rPr>
              <a:t>akrofobi</a:t>
            </a:r>
            <a:r>
              <a:rPr lang="tr-TR" dirty="0" smtClean="0">
                <a:solidFill>
                  <a:srgbClr val="FF0000"/>
                </a:solidFill>
              </a:rPr>
              <a:t>), kapalı ve basık mekan korkusu (klostrofobi) gibi psikolojik ve sinirsel hastalıklardan herhangi birini taşıyor olmamak, bunlara ilişkin sağlık durumunu üniversitelerin tıp fakültesi hastanelerinden alınacak sağlık raporu ile belgelemek </a:t>
            </a:r>
            <a:endParaRPr lang="tr-TR" dirty="0">
              <a:solidFill>
                <a:srgbClr val="FF0000"/>
              </a:solidFill>
            </a:endParaRP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D6BE189-EB5C-42D2-9FD2-7E0B17085420}" type="slidenum">
              <a:rPr lang="tr-TR" smtClean="0"/>
              <a:t>25</a:t>
            </a:fld>
            <a:endParaRPr lang="tr-TR" dirty="0"/>
          </a:p>
        </p:txBody>
      </p:sp>
    </p:spTree>
    <p:extLst>
      <p:ext uri="{BB962C8B-B14F-4D97-AF65-F5344CB8AC3E}">
        <p14:creationId xmlns:p14="http://schemas.microsoft.com/office/powerpoint/2010/main" val="18229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Göz ve Görme</a:t>
            </a:r>
            <a:endParaRPr lang="tr-TR" dirty="0"/>
          </a:p>
        </p:txBody>
      </p:sp>
      <p:sp>
        <p:nvSpPr>
          <p:cNvPr id="3" name="İçerik Yer Tutucusu 2"/>
          <p:cNvSpPr>
            <a:spLocks noGrp="1"/>
          </p:cNvSpPr>
          <p:nvPr>
            <p:ph idx="1"/>
          </p:nvPr>
        </p:nvSpPr>
        <p:spPr/>
        <p:txBody>
          <a:bodyPr>
            <a:normAutofit fontScale="55000" lnSpcReduction="20000"/>
          </a:bodyPr>
          <a:lstStyle/>
          <a:p>
            <a:r>
              <a:rPr lang="tr-TR" dirty="0"/>
              <a:t>Göz düşünen canlı insanın en önemli organlarından biridir. İnsan algılamasının yaklaşık yüzde 80'i gözler tarafından sağlanır. Bu inanılmaz organın özellikleri hayret vericidir. Bütün vücuttaki duyu algılayıcılarının yüzde 70'i gözün retina tabakasında yer alır. Kıyaslayacak olursak Sony'nin 1999 yılı itibariyle en gelişmiş dijital kamerasında 1.300.000 görüntü algılama noktasıyla işlev görürken insan gözü yaklaşık 120.000.000 renksiz algılama ve 6.500.000 renkli algılama hücresiyle 1 </a:t>
            </a:r>
            <a:r>
              <a:rPr lang="tr-TR" dirty="0" err="1"/>
              <a:t>fotonluk</a:t>
            </a:r>
            <a:r>
              <a:rPr lang="tr-TR" dirty="0"/>
              <a:t> hassasiyetle çalışabilmektedir. Göz kafatasında </a:t>
            </a:r>
            <a:r>
              <a:rPr lang="tr-TR" dirty="0" err="1"/>
              <a:t>orbita</a:t>
            </a:r>
            <a:r>
              <a:rPr lang="tr-TR" dirty="0"/>
              <a:t> adı verilen bir kemik yuvaya yerleşmiştir. Etrafı yumuşak yağ dokusuyla sarılıdır. Üzerine yapışan 6 adet kas göz hareketlerini sağlar. İnsan gözündeki bazı önemli yapılar kornea, iris, </a:t>
            </a:r>
            <a:r>
              <a:rPr lang="tr-TR" dirty="0" err="1"/>
              <a:t>pupila</a:t>
            </a:r>
            <a:r>
              <a:rPr lang="tr-TR" dirty="0"/>
              <a:t> (göz bebeği), ön kamara, lens, </a:t>
            </a:r>
            <a:r>
              <a:rPr lang="tr-TR" dirty="0" err="1"/>
              <a:t>vitreus</a:t>
            </a:r>
            <a:r>
              <a:rPr lang="tr-TR" dirty="0"/>
              <a:t>, retina ve göz siniridir.</a:t>
            </a:r>
          </a:p>
          <a:p>
            <a:r>
              <a:rPr lang="tr-TR" dirty="0"/>
              <a:t>KORNEA: Gözün en dış tarafında yer alan saydam tabakadır</a:t>
            </a:r>
          </a:p>
          <a:p>
            <a:r>
              <a:rPr lang="tr-TR" dirty="0"/>
              <a:t>İRİS: İris gözün rengini veren renkli tabakadır</a:t>
            </a:r>
          </a:p>
          <a:p>
            <a:r>
              <a:rPr lang="tr-TR" dirty="0"/>
              <a:t>ÖN KAMERA: Kornea ve iris arasındaki boşluktur</a:t>
            </a:r>
          </a:p>
          <a:p>
            <a:r>
              <a:rPr lang="tr-TR" dirty="0"/>
              <a:t>LENS: </a:t>
            </a:r>
            <a:r>
              <a:rPr lang="tr-TR" dirty="0" err="1"/>
              <a:t>Pupilanın</a:t>
            </a:r>
            <a:r>
              <a:rPr lang="tr-TR" dirty="0"/>
              <a:t> arkasında yer alan şeffaf yapıdır</a:t>
            </a:r>
          </a:p>
          <a:p>
            <a:r>
              <a:rPr lang="tr-TR" dirty="0"/>
              <a:t>RETİNA: Gözün iç duvarını kaplayan ince bir tabakadır.</a:t>
            </a:r>
          </a:p>
          <a:p>
            <a:r>
              <a:rPr lang="tr-TR" dirty="0"/>
              <a:t>OPTİK SİNİR: Görüntüleri beyne iletir</a:t>
            </a:r>
            <a:r>
              <a:rPr lang="tr-TR" dirty="0" smtClean="0"/>
              <a:t>.</a:t>
            </a:r>
          </a:p>
          <a:p>
            <a:pPr marL="0" indent="0">
              <a:buNone/>
            </a:pPr>
            <a:r>
              <a:rPr lang="tr-TR" dirty="0" smtClean="0"/>
              <a:t>İnsanlar yorulduğu zaman uyum kabiliyeti azalır ve insanların görme keskinliği düşer. Hata yapma olasılığı artar.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3</a:t>
            </a:fld>
            <a:fld id="{8D6BE189-EB5C-42D2-9FD2-7E0B17085420}" type="slidenum">
              <a:rPr lang="tr-TR" smtClean="0"/>
              <a:t>3</a:t>
            </a:fld>
            <a:endParaRPr lang="tr-TR" dirty="0"/>
          </a:p>
        </p:txBody>
      </p:sp>
    </p:spTree>
    <p:extLst>
      <p:ext uri="{BB962C8B-B14F-4D97-AF65-F5344CB8AC3E}">
        <p14:creationId xmlns:p14="http://schemas.microsoft.com/office/powerpoint/2010/main" val="3592392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64704"/>
            <a:ext cx="7632848" cy="5236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ltbilgi Yer Tutucusu 1"/>
          <p:cNvSpPr>
            <a:spLocks noGrp="1"/>
          </p:cNvSpPr>
          <p:nvPr>
            <p:ph type="ftr" sz="quarter" idx="11"/>
          </p:nvPr>
        </p:nvSpPr>
        <p:spPr/>
        <p:txBody>
          <a:bodyPr/>
          <a:lstStyle/>
          <a:p>
            <a:r>
              <a:rPr lang="tr-TR" smtClean="0"/>
              <a:t>Prof. Dr. Hüner Şencan</a:t>
            </a:r>
            <a:endParaRPr lang="tr-TR" dirty="0"/>
          </a:p>
        </p:txBody>
      </p:sp>
      <p:sp>
        <p:nvSpPr>
          <p:cNvPr id="3" name="Slayt Numarası Yer Tutucusu 2"/>
          <p:cNvSpPr>
            <a:spLocks noGrp="1"/>
          </p:cNvSpPr>
          <p:nvPr>
            <p:ph type="sldNum" sz="quarter" idx="12"/>
          </p:nvPr>
        </p:nvSpPr>
        <p:spPr/>
        <p:txBody>
          <a:bodyPr/>
          <a:lstStyle/>
          <a:p>
            <a:fld id="{8C5A5C4C-564D-4D7B-B37B-189AB812B4B6}" type="slidenum">
              <a:rPr lang="tr-TR" smtClean="0"/>
              <a:t>4</a:t>
            </a:fld>
            <a:fld id="{8D6BE189-EB5C-42D2-9FD2-7E0B17085420}" type="slidenum">
              <a:rPr lang="tr-TR" smtClean="0"/>
              <a:t>4</a:t>
            </a:fld>
            <a:endParaRPr lang="tr-TR" dirty="0"/>
          </a:p>
        </p:txBody>
      </p:sp>
    </p:spTree>
    <p:extLst>
      <p:ext uri="{BB962C8B-B14F-4D97-AF65-F5344CB8AC3E}">
        <p14:creationId xmlns:p14="http://schemas.microsoft.com/office/powerpoint/2010/main" val="212542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İşitme ve Kulak</a:t>
            </a:r>
            <a:endParaRPr lang="tr-TR" dirty="0"/>
          </a:p>
        </p:txBody>
      </p:sp>
      <p:sp>
        <p:nvSpPr>
          <p:cNvPr id="3" name="İçerik Yer Tutucusu 2"/>
          <p:cNvSpPr>
            <a:spLocks noGrp="1"/>
          </p:cNvSpPr>
          <p:nvPr>
            <p:ph idx="1"/>
          </p:nvPr>
        </p:nvSpPr>
        <p:spPr/>
        <p:txBody>
          <a:bodyPr>
            <a:normAutofit fontScale="77500" lnSpcReduction="20000"/>
          </a:bodyPr>
          <a:lstStyle/>
          <a:p>
            <a:r>
              <a:rPr lang="tr-TR" dirty="0"/>
              <a:t>Doğuştan ya da doğum sonrası dış kulak orta kulak, iç kulak veya işitme yollarında meydana gelen hasar sonucu ses algısının azalması ya da kaybolması durumuna işitme kaybı denir. </a:t>
            </a:r>
            <a:endParaRPr lang="tr-TR" dirty="0" smtClean="0"/>
          </a:p>
          <a:p>
            <a:r>
              <a:rPr lang="tr-TR" dirty="0" smtClean="0"/>
              <a:t>Hasarın </a:t>
            </a:r>
            <a:r>
              <a:rPr lang="tr-TR" dirty="0"/>
              <a:t>bulunduğu yerlere göre iletim tipi(dışkulak ve orta kulakta meydana gelen hasara bağlı) , </a:t>
            </a:r>
            <a:r>
              <a:rPr lang="tr-TR" dirty="0" err="1"/>
              <a:t>sensorinöral</a:t>
            </a:r>
            <a:r>
              <a:rPr lang="tr-TR" dirty="0"/>
              <a:t> tip(İç kulakta meydana gelen hasara bağlı), </a:t>
            </a:r>
            <a:r>
              <a:rPr lang="tr-TR" dirty="0" err="1" smtClean="0"/>
              <a:t>miks</a:t>
            </a:r>
            <a:r>
              <a:rPr lang="tr-TR" dirty="0" smtClean="0"/>
              <a:t> tip (</a:t>
            </a:r>
            <a:r>
              <a:rPr lang="tr-TR" dirty="0"/>
              <a:t>hem orta kulak hem iç kulakta meydana gelen hasara bağlı) işitme kaybı olarak adlandırılır. </a:t>
            </a:r>
            <a:endParaRPr lang="tr-TR" dirty="0" smtClean="0"/>
          </a:p>
          <a:p>
            <a:r>
              <a:rPr lang="tr-TR" dirty="0" smtClean="0"/>
              <a:t>Ayrıca </a:t>
            </a:r>
            <a:r>
              <a:rPr lang="tr-TR" dirty="0"/>
              <a:t>işitsel </a:t>
            </a:r>
            <a:r>
              <a:rPr lang="tr-TR" dirty="0" err="1"/>
              <a:t>nöropatiler</a:t>
            </a:r>
            <a:r>
              <a:rPr lang="tr-TR" dirty="0"/>
              <a:t>, </a:t>
            </a:r>
            <a:r>
              <a:rPr lang="tr-TR" dirty="0" err="1"/>
              <a:t>sentral</a:t>
            </a:r>
            <a:r>
              <a:rPr lang="tr-TR" dirty="0"/>
              <a:t> işitsel </a:t>
            </a:r>
            <a:r>
              <a:rPr lang="tr-TR" dirty="0" err="1"/>
              <a:t>işlemleme</a:t>
            </a:r>
            <a:r>
              <a:rPr lang="tr-TR" dirty="0"/>
              <a:t> bozuklukları ve fonksiyonel işitme </a:t>
            </a:r>
            <a:r>
              <a:rPr lang="tr-TR" dirty="0" err="1"/>
              <a:t>kaybıda</a:t>
            </a:r>
            <a:r>
              <a:rPr lang="tr-TR" dirty="0"/>
              <a:t> bu sınıflandırmada yer almaktadır. </a:t>
            </a:r>
            <a:r>
              <a:rPr lang="tr-TR" dirty="0" smtClean="0"/>
              <a:t>İşitme </a:t>
            </a:r>
            <a:r>
              <a:rPr lang="tr-TR" dirty="0"/>
              <a:t>kaybı derecelendirildiğinde ise 0-15 </a:t>
            </a:r>
            <a:r>
              <a:rPr lang="tr-TR" dirty="0" err="1"/>
              <a:t>dB</a:t>
            </a:r>
            <a:r>
              <a:rPr lang="tr-TR" dirty="0"/>
              <a:t> normal kabul edilir.</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5</a:t>
            </a:fld>
            <a:fld id="{8D6BE189-EB5C-42D2-9FD2-7E0B17085420}" type="slidenum">
              <a:rPr lang="tr-TR" smtClean="0"/>
              <a:t>5</a:t>
            </a:fld>
            <a:endParaRPr lang="tr-TR" dirty="0"/>
          </a:p>
        </p:txBody>
      </p:sp>
    </p:spTree>
    <p:extLst>
      <p:ext uri="{BB962C8B-B14F-4D97-AF65-F5344CB8AC3E}">
        <p14:creationId xmlns:p14="http://schemas.microsoft.com/office/powerpoint/2010/main" val="107946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836712"/>
            <a:ext cx="7641952"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ltbilgi Yer Tutucusu 1"/>
          <p:cNvSpPr>
            <a:spLocks noGrp="1"/>
          </p:cNvSpPr>
          <p:nvPr>
            <p:ph type="ftr" sz="quarter" idx="11"/>
          </p:nvPr>
        </p:nvSpPr>
        <p:spPr/>
        <p:txBody>
          <a:bodyPr/>
          <a:lstStyle/>
          <a:p>
            <a:r>
              <a:rPr lang="tr-TR" smtClean="0"/>
              <a:t>Prof. Dr. Hüner Şencan</a:t>
            </a:r>
            <a:endParaRPr lang="tr-TR" dirty="0"/>
          </a:p>
        </p:txBody>
      </p:sp>
      <p:sp>
        <p:nvSpPr>
          <p:cNvPr id="3" name="Slayt Numarası Yer Tutucusu 2"/>
          <p:cNvSpPr>
            <a:spLocks noGrp="1"/>
          </p:cNvSpPr>
          <p:nvPr>
            <p:ph type="sldNum" sz="quarter" idx="12"/>
          </p:nvPr>
        </p:nvSpPr>
        <p:spPr/>
        <p:txBody>
          <a:bodyPr/>
          <a:lstStyle/>
          <a:p>
            <a:fld id="{8C5A5C4C-564D-4D7B-B37B-189AB812B4B6}" type="slidenum">
              <a:rPr lang="tr-TR" smtClean="0"/>
              <a:t>6</a:t>
            </a:fld>
            <a:fld id="{8D6BE189-EB5C-42D2-9FD2-7E0B17085420}" type="slidenum">
              <a:rPr lang="tr-TR" smtClean="0"/>
              <a:t>6</a:t>
            </a:fld>
            <a:endParaRPr lang="tr-TR" dirty="0"/>
          </a:p>
        </p:txBody>
      </p:sp>
    </p:spTree>
    <p:extLst>
      <p:ext uri="{BB962C8B-B14F-4D97-AF65-F5344CB8AC3E}">
        <p14:creationId xmlns:p14="http://schemas.microsoft.com/office/powerpoint/2010/main" val="136727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İşitme Kaybı</a:t>
            </a:r>
            <a:endParaRPr lang="tr-TR" dirty="0"/>
          </a:p>
        </p:txBody>
      </p:sp>
      <p:sp>
        <p:nvSpPr>
          <p:cNvPr id="3" name="İçerik Yer Tutucusu 2"/>
          <p:cNvSpPr>
            <a:spLocks noGrp="1"/>
          </p:cNvSpPr>
          <p:nvPr>
            <p:ph idx="1"/>
          </p:nvPr>
        </p:nvSpPr>
        <p:spPr/>
        <p:txBody>
          <a:bodyPr>
            <a:normAutofit fontScale="70000" lnSpcReduction="20000"/>
          </a:bodyPr>
          <a:lstStyle/>
          <a:p>
            <a:r>
              <a:rPr lang="tr-TR" dirty="0"/>
              <a:t>Herhangi bir işitme testi yapılmadıkça </a:t>
            </a:r>
            <a:r>
              <a:rPr lang="tr-TR" dirty="0" smtClean="0"/>
              <a:t>fark edilmesi </a:t>
            </a:r>
            <a:r>
              <a:rPr lang="tr-TR" dirty="0"/>
              <a:t>zordur. Çok hafif derecede işitme kaybı olan </a:t>
            </a:r>
            <a:r>
              <a:rPr lang="tr-TR" dirty="0" smtClean="0"/>
              <a:t>kişi</a:t>
            </a:r>
            <a:r>
              <a:rPr lang="tr-TR" dirty="0"/>
              <a:t>  konuşma esnasında arada mesafe varsa anlamada ve fısıltılı konuşmalarda sıkıntı yaşar. Grup içerisinde yetersiz görünmesine bağlı  olarak </a:t>
            </a:r>
            <a:r>
              <a:rPr lang="tr-TR" dirty="0" smtClean="0"/>
              <a:t>kişide kendini </a:t>
            </a:r>
            <a:r>
              <a:rPr lang="tr-TR" dirty="0"/>
              <a:t>geri çekme, içe kapanıklık gibi davranışlar gözlemlenebilir.</a:t>
            </a:r>
          </a:p>
          <a:p>
            <a:r>
              <a:rPr lang="tr-TR" b="1" dirty="0"/>
              <a:t>26-40 </a:t>
            </a:r>
            <a:r>
              <a:rPr lang="tr-TR" b="1" dirty="0" err="1"/>
              <a:t>dB</a:t>
            </a:r>
            <a:r>
              <a:rPr lang="tr-TR" b="1" dirty="0"/>
              <a:t> Hafif Derecede İşitme Kaybı:</a:t>
            </a:r>
            <a:r>
              <a:rPr lang="tr-TR" dirty="0"/>
              <a:t>  Konuşma seslerinin %25-40 </a:t>
            </a:r>
            <a:r>
              <a:rPr lang="tr-TR" dirty="0" err="1"/>
              <a:t>ını</a:t>
            </a:r>
            <a:r>
              <a:rPr lang="tr-TR" dirty="0"/>
              <a:t> kaçırabilirler. Konuşmacı ile </a:t>
            </a:r>
            <a:r>
              <a:rPr lang="tr-TR" dirty="0" smtClean="0"/>
              <a:t>kişinin arasındaki </a:t>
            </a:r>
            <a:r>
              <a:rPr lang="tr-TR" dirty="0"/>
              <a:t>mesafe, çevredeki gürültü, konuşmacının görüş hizasında olmaması gibi durumlar işitme kaybının hangi frekanslarda olduğuna bağlı olarak  konuşmanın yaklaşık olarak yarısının kaçırılması demektir. Dinleme gerektiren durumlarda </a:t>
            </a:r>
            <a:r>
              <a:rPr lang="tr-TR" dirty="0" smtClean="0"/>
              <a:t>kişiler </a:t>
            </a:r>
            <a:r>
              <a:rPr lang="tr-TR" dirty="0"/>
              <a:t>çok fazla çaba gösterdikleri için sıkılıp yorulurlar ve dinlemeyi bırakırlar. Bu </a:t>
            </a:r>
            <a:r>
              <a:rPr lang="tr-TR" dirty="0" smtClean="0"/>
              <a:t>kişiler </a:t>
            </a:r>
            <a:r>
              <a:rPr lang="tr-TR" dirty="0"/>
              <a:t>işine geleni duyuyor ya da dikkatsiz olarak tanımlanabilirler.</a:t>
            </a:r>
          </a:p>
          <a:p>
            <a:r>
              <a:rPr lang="tr-TR" b="1" dirty="0"/>
              <a:t>41-55 </a:t>
            </a:r>
            <a:r>
              <a:rPr lang="tr-TR" b="1" dirty="0" err="1"/>
              <a:t>dB</a:t>
            </a:r>
            <a:r>
              <a:rPr lang="tr-TR" b="1" dirty="0"/>
              <a:t> Orta Derecede İşitme Kaybı:</a:t>
            </a:r>
            <a:r>
              <a:rPr lang="tr-TR" dirty="0"/>
              <a:t> İşitme cihazı olmadan konuşmaların büyük bir çoğunluğunu anlayamayabilir. En fazla 3-4metrelik mesafeden sadece günlük konuşmaları sürdürebilir.</a:t>
            </a:r>
          </a:p>
          <a:p>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7</a:t>
            </a:fld>
            <a:fld id="{8D6BE189-EB5C-42D2-9FD2-7E0B17085420}" type="slidenum">
              <a:rPr lang="tr-TR" smtClean="0"/>
              <a:t>7</a:t>
            </a:fld>
            <a:endParaRPr lang="tr-TR" dirty="0"/>
          </a:p>
        </p:txBody>
      </p:sp>
    </p:spTree>
    <p:extLst>
      <p:ext uri="{BB962C8B-B14F-4D97-AF65-F5344CB8AC3E}">
        <p14:creationId xmlns:p14="http://schemas.microsoft.com/office/powerpoint/2010/main" val="429484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İşitme Kaybı</a:t>
            </a:r>
          </a:p>
        </p:txBody>
      </p:sp>
      <p:sp>
        <p:nvSpPr>
          <p:cNvPr id="3" name="İçerik Yer Tutucusu 2"/>
          <p:cNvSpPr>
            <a:spLocks noGrp="1"/>
          </p:cNvSpPr>
          <p:nvPr>
            <p:ph idx="1"/>
          </p:nvPr>
        </p:nvSpPr>
        <p:spPr/>
        <p:txBody>
          <a:bodyPr>
            <a:normAutofit fontScale="55000" lnSpcReduction="20000"/>
          </a:bodyPr>
          <a:lstStyle/>
          <a:p>
            <a:r>
              <a:rPr lang="tr-TR" b="1" dirty="0"/>
              <a:t>56-70 </a:t>
            </a:r>
            <a:r>
              <a:rPr lang="tr-TR" b="1" dirty="0" err="1"/>
              <a:t>dB</a:t>
            </a:r>
            <a:r>
              <a:rPr lang="tr-TR" b="1" dirty="0"/>
              <a:t> Orta- İleri Derecede İşitme Kaybı</a:t>
            </a:r>
            <a:r>
              <a:rPr lang="tr-TR" dirty="0"/>
              <a:t>: Konuşma gelişimi üzerinde çok ciddi etkisi vardır. İşitme cihazı olmadan konuşmanın %100nü anlayamaz.  İşitme cihazı olmadan ancak çok yüksek şiddetteki konuşma sesini duyabilirler. Özellikle kalabalık grup iletişiminde ciddi sorunlar yaşarlar</a:t>
            </a:r>
            <a:r>
              <a:rPr lang="tr-TR" dirty="0" smtClean="0"/>
              <a:t>. Erken </a:t>
            </a:r>
            <a:r>
              <a:rPr lang="tr-TR" dirty="0"/>
              <a:t>tanılanma, </a:t>
            </a:r>
            <a:r>
              <a:rPr lang="tr-TR" dirty="0" err="1"/>
              <a:t>cihazlanma</a:t>
            </a:r>
            <a:r>
              <a:rPr lang="tr-TR" dirty="0"/>
              <a:t> ve uygun eğitim olmadığı takdirde sınırlı kelime dağarcığı olgunlaşmamış yetersiz dil gelişimi, ses kalitesinde anormallik, anlaşılması zor konuşma, artikülasyon bozuklukları ( sesin doğru çıkarımı) bunlara bağlı olarak öz güven eksikliği, dışlanma hissi gibi psikolojik problemler oluşabilir.</a:t>
            </a:r>
          </a:p>
          <a:p>
            <a:r>
              <a:rPr lang="tr-TR" b="1" dirty="0"/>
              <a:t>71-90 </a:t>
            </a:r>
            <a:r>
              <a:rPr lang="tr-TR" b="1" dirty="0" err="1"/>
              <a:t>dB</a:t>
            </a:r>
            <a:r>
              <a:rPr lang="tr-TR" b="1" dirty="0"/>
              <a:t> İleri Derecede İşitme Kaybı: </a:t>
            </a:r>
            <a:r>
              <a:rPr lang="tr-TR" dirty="0"/>
              <a:t>Yakın mesafeden ancak  yüksek şiddetteki  sesi duyabilirler. İşitme cihazıyla çevresel sesleri ve konuşma seslerini </a:t>
            </a:r>
            <a:r>
              <a:rPr lang="tr-TR" dirty="0" err="1"/>
              <a:t>farkedebilirler</a:t>
            </a:r>
            <a:r>
              <a:rPr lang="tr-TR" dirty="0"/>
              <a:t>. İşitme kaybı  yakın bir zamanda gerçekleştiyse (Dili edindikten sonra) konuşmada ciddi oranda bozulma görülür. Doğuştan ya da 1 yaşından önce ise dil ve konuşma kendiliğinden gelişmez</a:t>
            </a:r>
            <a:r>
              <a:rPr lang="tr-TR" dirty="0" smtClean="0"/>
              <a:t>. İşitme </a:t>
            </a:r>
            <a:r>
              <a:rPr lang="tr-TR" dirty="0"/>
              <a:t>cihazı ve eğitim ile konuşmayı öğrenebilirler.</a:t>
            </a:r>
          </a:p>
          <a:p>
            <a:r>
              <a:rPr lang="tr-TR" b="1" dirty="0"/>
              <a:t>91 </a:t>
            </a:r>
            <a:r>
              <a:rPr lang="tr-TR" b="1" dirty="0" err="1"/>
              <a:t>dB</a:t>
            </a:r>
            <a:r>
              <a:rPr lang="tr-TR" b="1" dirty="0"/>
              <a:t> ve üstü Çok İleri Derecede İşitme Kaybı:</a:t>
            </a:r>
            <a:r>
              <a:rPr lang="tr-TR" dirty="0"/>
              <a:t> Sadece işitme iletişim için yeterli değildir. Dokunmaya</a:t>
            </a:r>
            <a:r>
              <a:rPr lang="tr-TR" dirty="0" smtClean="0"/>
              <a:t>, İşarete</a:t>
            </a:r>
            <a:r>
              <a:rPr lang="tr-TR" dirty="0"/>
              <a:t>, Dudak okumaya, Görsel desteğe ihtiyaç </a:t>
            </a:r>
            <a:r>
              <a:rPr lang="tr-TR" dirty="0" smtClean="0"/>
              <a:t>duyarlar. Dil </a:t>
            </a:r>
            <a:r>
              <a:rPr lang="tr-TR" dirty="0"/>
              <a:t>ve konuşma kendiliğinden gerçekleşmez. Mutlaka </a:t>
            </a:r>
            <a:r>
              <a:rPr lang="tr-TR" dirty="0" err="1" smtClean="0"/>
              <a:t>cihazlanmalı</a:t>
            </a:r>
            <a:r>
              <a:rPr lang="tr-TR" dirty="0" smtClean="0"/>
              <a:t> - </a:t>
            </a:r>
            <a:r>
              <a:rPr lang="tr-TR" dirty="0" err="1"/>
              <a:t>koklear</a:t>
            </a:r>
            <a:r>
              <a:rPr lang="tr-TR" dirty="0"/>
              <a:t> </a:t>
            </a:r>
            <a:r>
              <a:rPr lang="tr-TR" dirty="0" err="1"/>
              <a:t>implant</a:t>
            </a:r>
            <a:r>
              <a:rPr lang="tr-TR" dirty="0"/>
              <a:t> kullanmalıdırlar</a:t>
            </a:r>
            <a:r>
              <a:rPr lang="tr-TR" dirty="0" smtClean="0"/>
              <a:t>. Erken </a:t>
            </a:r>
            <a:r>
              <a:rPr lang="tr-TR" dirty="0" err="1"/>
              <a:t>cihazlanma</a:t>
            </a:r>
            <a:r>
              <a:rPr lang="tr-TR" dirty="0"/>
              <a:t> ve eğitimle dil </a:t>
            </a:r>
            <a:r>
              <a:rPr lang="tr-TR" dirty="0" smtClean="0"/>
              <a:t>ve </a:t>
            </a:r>
            <a:r>
              <a:rPr lang="tr-TR" dirty="0"/>
              <a:t>konuşma geliştirilebilir.</a:t>
            </a:r>
          </a:p>
          <a:p>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8</a:t>
            </a:fld>
            <a:fld id="{8D6BE189-EB5C-42D2-9FD2-7E0B17085420}" type="slidenum">
              <a:rPr lang="tr-TR" smtClean="0"/>
              <a:t>8</a:t>
            </a:fld>
            <a:endParaRPr lang="tr-TR" dirty="0"/>
          </a:p>
        </p:txBody>
      </p:sp>
    </p:spTree>
    <p:extLst>
      <p:ext uri="{BB962C8B-B14F-4D97-AF65-F5344CB8AC3E}">
        <p14:creationId xmlns:p14="http://schemas.microsoft.com/office/powerpoint/2010/main" val="3244280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Bilgiyi İşleme</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Havacılık sektöründe çalışma veri ve bilgileri çoklu kaynaklardan almayı ve işlemeyi gerektirir. Pilotlar, kabin personeli yer hizmetleri personeli, uçak bakımcıları, hava trafik kontrolörleri değişik kaynaklardan bilgi edinirler, bunları değerlendirmeye tabi tutarlar, </a:t>
            </a:r>
            <a:r>
              <a:rPr lang="tr-TR" dirty="0" err="1" smtClean="0"/>
              <a:t>önceliklendirirler</a:t>
            </a:r>
            <a:r>
              <a:rPr lang="tr-TR" dirty="0"/>
              <a:t> </a:t>
            </a:r>
            <a:r>
              <a:rPr lang="tr-TR" dirty="0" smtClean="0"/>
              <a:t>ve buna göre karar verirler. </a:t>
            </a:r>
          </a:p>
          <a:p>
            <a:r>
              <a:rPr lang="tr-TR" dirty="0" smtClean="0"/>
              <a:t>Beş duyu organı aracılığıyla veri ve bilgilerin alınması ve işlenmesi operatörün ihtiyaçları doğrultusunda şekillenir.  Böylece operatör doğru zamanda, doğru tepkileri veya kararları verir. </a:t>
            </a:r>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8C5A5C4C-564D-4D7B-B37B-189AB812B4B6}" type="slidenum">
              <a:rPr lang="tr-TR" smtClean="0"/>
              <a:t>9</a:t>
            </a:fld>
            <a:fld id="{8D6BE189-EB5C-42D2-9FD2-7E0B17085420}" type="slidenum">
              <a:rPr lang="tr-TR" smtClean="0"/>
              <a:t>9</a:t>
            </a:fld>
            <a:endParaRPr lang="tr-TR" dirty="0"/>
          </a:p>
        </p:txBody>
      </p:sp>
    </p:spTree>
    <p:extLst>
      <p:ext uri="{BB962C8B-B14F-4D97-AF65-F5344CB8AC3E}">
        <p14:creationId xmlns:p14="http://schemas.microsoft.com/office/powerpoint/2010/main" val="184007997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3281</TotalTime>
  <Words>2030</Words>
  <Application>Microsoft Office PowerPoint</Application>
  <PresentationFormat>On-screen Show (4:3)</PresentationFormat>
  <Paragraphs>160</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Ofis Teması</vt:lpstr>
      <vt:lpstr>İnsan Performansı ve Sınırlılıkları</vt:lpstr>
      <vt:lpstr>Fiziksel performans</vt:lpstr>
      <vt:lpstr>Göz ve Görme</vt:lpstr>
      <vt:lpstr>PowerPoint Presentation</vt:lpstr>
      <vt:lpstr>İşitme ve Kulak</vt:lpstr>
      <vt:lpstr>PowerPoint Presentation</vt:lpstr>
      <vt:lpstr>İşitme Kaybı</vt:lpstr>
      <vt:lpstr>İşitme Kaybı</vt:lpstr>
      <vt:lpstr>Bilgiyi İşleme</vt:lpstr>
      <vt:lpstr>Bilgiyi işleme-2</vt:lpstr>
      <vt:lpstr>Bilgiyi İşleme-3</vt:lpstr>
      <vt:lpstr>Dikkat ve Algılama</vt:lpstr>
      <vt:lpstr>Alarm hali </vt:lpstr>
      <vt:lpstr>Seçme</vt:lpstr>
      <vt:lpstr>Sınırlı Kapasite</vt:lpstr>
      <vt:lpstr>Sınırlı Kapasite</vt:lpstr>
      <vt:lpstr>Sürekli dikkat gerektiren işlerde Hazır ve Uyanık olma, </vt:lpstr>
      <vt:lpstr>Bellek-Hatırlama-1</vt:lpstr>
      <vt:lpstr>Bellek-Hatırlama-2</vt:lpstr>
      <vt:lpstr>Kapalı yer korkusu-1</vt:lpstr>
      <vt:lpstr>Kapalı yer korkusu-2</vt:lpstr>
      <vt:lpstr>Yükseklik Korkusu</vt:lpstr>
      <vt:lpstr>Kapalı alan</vt:lpstr>
      <vt:lpstr>Gürültü ve yükseklik korkusu</vt:lpstr>
      <vt:lpstr>Pilotlar için Belgeleme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Performansı ve Sınırlılıkları</dc:title>
  <dc:creator>Hüner ŞENCAN</dc:creator>
  <cp:lastModifiedBy>Hüner</cp:lastModifiedBy>
  <cp:revision>43</cp:revision>
  <dcterms:created xsi:type="dcterms:W3CDTF">2017-11-13T12:32:40Z</dcterms:created>
  <dcterms:modified xsi:type="dcterms:W3CDTF">2018-03-10T07:23:29Z</dcterms:modified>
</cp:coreProperties>
</file>