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4"/>
  </p:notesMasterIdLst>
  <p:sldIdLst>
    <p:sldId id="258" r:id="rId2"/>
    <p:sldId id="259" r:id="rId3"/>
    <p:sldId id="269" r:id="rId4"/>
    <p:sldId id="270" r:id="rId5"/>
    <p:sldId id="271"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B212"/>
    <a:srgbClr val="0F591B"/>
    <a:srgbClr val="003300"/>
    <a:srgbClr val="006600"/>
    <a:srgbClr val="082E0E"/>
    <a:srgbClr val="19972E"/>
    <a:srgbClr val="20A2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378" y="53"/>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C21565-4296-41BA-8947-B4FD20D95005}" type="slidenum">
              <a:rPr lang="en-GB" altLang="en-US"/>
              <a:pPr>
                <a:defRPr/>
              </a:pPr>
              <a:t>‹#›</a:t>
            </a:fld>
            <a:endParaRPr lang="en-GB" altLang="en-US"/>
          </a:p>
        </p:txBody>
      </p:sp>
    </p:spTree>
    <p:extLst>
      <p:ext uri="{BB962C8B-B14F-4D97-AF65-F5344CB8AC3E}">
        <p14:creationId xmlns:p14="http://schemas.microsoft.com/office/powerpoint/2010/main" val="241616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CA6B2B-19A2-4A51-BC47-428B0A68E98E}" type="slidenum">
              <a:rPr lang="en-GB" altLang="en-US"/>
              <a:pPr>
                <a:spcBef>
                  <a:spcPct val="0"/>
                </a:spcBef>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095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8E2DE-6C5A-4E3F-89BF-1FC45FEA1C22}" type="slidenum">
              <a:rPr lang="en-GB" altLang="en-US"/>
              <a:pPr>
                <a:spcBef>
                  <a:spcPct val="0"/>
                </a:spcBef>
              </a:pPr>
              <a:t>2</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7485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7356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51646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838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408391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171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9311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03195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47058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4959350" y="3013075"/>
            <a:ext cx="3933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0" eaLnBrk="0" fontAlgn="base" hangingPunct="0">
              <a:spcBef>
                <a:spcPct val="0"/>
              </a:spcBef>
              <a:spcAft>
                <a:spcPct val="0"/>
              </a:spcAft>
              <a:defRPr sz="2800" b="1" i="0">
                <a:solidFill>
                  <a:schemeClr val="bg1"/>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i="1" dirty="0" smtClean="0">
                <a:solidFill>
                  <a:schemeClr val="tx1">
                    <a:lumMod val="75000"/>
                  </a:schemeClr>
                </a:solidFill>
              </a:rPr>
              <a:t>Your Name</a:t>
            </a:r>
          </a:p>
        </p:txBody>
      </p:sp>
      <p:sp>
        <p:nvSpPr>
          <p:cNvPr id="8" name="Rectangle 2"/>
          <p:cNvSpPr>
            <a:spLocks noGrp="1" noChangeArrowheads="1"/>
          </p:cNvSpPr>
          <p:nvPr>
            <p:ph type="ctrTitle"/>
          </p:nvPr>
        </p:nvSpPr>
        <p:spPr>
          <a:xfrm>
            <a:off x="5006898" y="2810491"/>
            <a:ext cx="3933902" cy="791349"/>
          </a:xfrm>
        </p:spPr>
        <p:txBody>
          <a:bodyPr/>
          <a:lstStyle>
            <a:lvl1pPr algn="r">
              <a:defRPr sz="3600" i="0">
                <a:solidFill>
                  <a:schemeClr val="tx1">
                    <a:lumMod val="50000"/>
                  </a:schemeClr>
                </a:solidFill>
              </a:defRPr>
            </a:lvl1pPr>
          </a:lstStyle>
          <a:p>
            <a:r>
              <a:rPr lang="en-US" dirty="0" smtClean="0"/>
              <a:t>Click to edit Master title style</a:t>
            </a:r>
            <a:endParaRPr lang="en-GB" dirty="0" smtClean="0"/>
          </a:p>
        </p:txBody>
      </p:sp>
      <p:sp>
        <p:nvSpPr>
          <p:cNvPr id="4" name="Rectangle 4"/>
          <p:cNvSpPr>
            <a:spLocks noGrp="1" noChangeArrowheads="1"/>
          </p:cNvSpPr>
          <p:nvPr>
            <p:ph type="dt" sz="half" idx="10"/>
          </p:nvPr>
        </p:nvSpPr>
        <p:spPr/>
        <p:txBody>
          <a:bodyPr/>
          <a:lstStyle>
            <a:lvl1pPr>
              <a:defRPr b="1">
                <a:solidFill>
                  <a:schemeClr val="tx2"/>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b="1">
                <a:solidFill>
                  <a:schemeClr val="tx2"/>
                </a:solidFill>
              </a:defRPr>
            </a:lvl1pPr>
          </a:lstStyle>
          <a:p>
            <a:pPr>
              <a:defRPr/>
            </a:pPr>
            <a:r>
              <a:rPr lang="en-GB" smtClean="0"/>
              <a:t>Prof. Dr. Hüner Şencan</a:t>
            </a: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1E521FD3-CBD5-4B15-B670-6877B98ECBA9}" type="slidenum">
              <a:rPr lang="en-GB" altLang="en-US"/>
              <a:pPr>
                <a:defRPr/>
              </a:pPr>
              <a:t>‹#›</a:t>
            </a:fld>
            <a:endParaRPr lang="en-GB" altLang="en-US"/>
          </a:p>
        </p:txBody>
      </p:sp>
    </p:spTree>
    <p:extLst>
      <p:ext uri="{BB962C8B-B14F-4D97-AF65-F5344CB8AC3E}">
        <p14:creationId xmlns:p14="http://schemas.microsoft.com/office/powerpoint/2010/main" val="97861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51801" cy="897467"/>
          </a:xfrm>
        </p:spPr>
        <p:txBody>
          <a:bodyPr>
            <a:normAutofit/>
          </a:bodyPr>
          <a:lstStyle>
            <a:lvl1pPr algn="ctr">
              <a:defRPr sz="3400">
                <a:solidFill>
                  <a:schemeClr val="tx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598" y="1651000"/>
            <a:ext cx="8051801" cy="4390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a:xfrm>
            <a:off x="8148761" y="6109096"/>
            <a:ext cx="512638" cy="365125"/>
          </a:xfrm>
        </p:spPr>
        <p:txBody>
          <a:bodyPr/>
          <a:lstStyle/>
          <a:p>
            <a:pPr>
              <a:defRPr/>
            </a:pPr>
            <a:fld id="{47131E8F-C707-4548-A4D5-68D1B59FA42C}" type="slidenum">
              <a:rPr lang="en-GB" altLang="en-US" smtClean="0"/>
              <a:pPr>
                <a:defRPr/>
              </a:pPr>
              <a:t>‹#›</a:t>
            </a:fld>
            <a:endParaRPr lang="en-GB" altLang="en-US"/>
          </a:p>
        </p:txBody>
      </p:sp>
    </p:spTree>
    <p:extLst>
      <p:ext uri="{BB962C8B-B14F-4D97-AF65-F5344CB8AC3E}">
        <p14:creationId xmlns:p14="http://schemas.microsoft.com/office/powerpoint/2010/main" val="246344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656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36859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tr-TR" smtClean="0"/>
              <a:t>Prof. Dr. Hüner Şencan</a:t>
            </a:r>
            <a:endParaRPr lang="en-GB" dirty="0"/>
          </a:p>
        </p:txBody>
      </p:sp>
      <p:sp>
        <p:nvSpPr>
          <p:cNvPr id="9" name="Slide Number Placeholder 8"/>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9229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33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tr-TR" smtClean="0"/>
              <a:t>Prof. Dr. Hüner Şencan</a:t>
            </a:r>
            <a:endParaRPr lang="en-GB" dirty="0"/>
          </a:p>
        </p:txBody>
      </p:sp>
      <p:sp>
        <p:nvSpPr>
          <p:cNvPr id="4" name="Slide Number Placeholder 3"/>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7904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43058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50890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5000"/>
            <a:lum/>
          </a:blip>
          <a:srcRect/>
          <a:stretch>
            <a:fillRect l="-10000" r="-10000"/>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tr-TR" smtClean="0"/>
              <a:t>Prof. Dr. Hüner Şencan</a:t>
            </a:r>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A34F9E1-87AF-453F-9A8E-358AB7BCDB28}" type="slidenum">
              <a:rPr lang="en-GB" altLang="en-US" smtClean="0"/>
              <a:pPr>
                <a:defRPr/>
              </a:pPr>
              <a:t>‹#›</a:t>
            </a:fld>
            <a:endParaRPr lang="en-GB" altLang="en-US"/>
          </a:p>
        </p:txBody>
      </p:sp>
      <p:pic>
        <p:nvPicPr>
          <p:cNvPr id="18" name="Picture 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1267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599765" y="3376519"/>
            <a:ext cx="5811823" cy="792163"/>
          </a:xfrm>
        </p:spPr>
        <p:txBody>
          <a:bodyPr>
            <a:normAutofit fontScale="90000"/>
          </a:bodyPr>
          <a:lstStyle/>
          <a:p>
            <a:pPr eaLnBrk="1" hangingPunct="1">
              <a:defRPr/>
            </a:pPr>
            <a:r>
              <a:rPr lang="tr-TR" sz="4400" dirty="0" smtClean="0"/>
              <a:t>İnsan Faktörleri</a:t>
            </a:r>
            <a:br>
              <a:rPr lang="tr-TR" sz="4400" dirty="0" smtClean="0"/>
            </a:br>
            <a:r>
              <a:rPr lang="tr-TR" sz="4400" dirty="0" smtClean="0"/>
              <a:t>Giriş ve Genel Tanıtım</a:t>
            </a:r>
            <a:endParaRPr lang="en-GB" sz="1400" i="1" dirty="0" smtClean="0">
              <a:solidFill>
                <a:schemeClr val="tx1">
                  <a:lumMod val="75000"/>
                </a:schemeClr>
              </a:solidFill>
            </a:endParaRPr>
          </a:p>
        </p:txBody>
      </p:sp>
      <p:sp>
        <p:nvSpPr>
          <p:cNvPr id="4" name="Footer Placeholder 3"/>
          <p:cNvSpPr>
            <a:spLocks noGrp="1"/>
          </p:cNvSpPr>
          <p:nvPr>
            <p:ph type="ftr" sz="quarter" idx="11"/>
          </p:nvPr>
        </p:nvSpPr>
        <p:spPr/>
        <p:txBody>
          <a:bodyPr/>
          <a:lstStyle/>
          <a:p>
            <a:pPr>
              <a:defRPr/>
            </a:pPr>
            <a:r>
              <a:rPr lang="en-GB" dirty="0" err="1" smtClean="0"/>
              <a:t>Prof.</a:t>
            </a:r>
            <a:r>
              <a:rPr lang="en-GB" dirty="0" smtClean="0"/>
              <a:t> </a:t>
            </a:r>
            <a:r>
              <a:rPr lang="en-GB" dirty="0" err="1" smtClean="0"/>
              <a:t>Dr.</a:t>
            </a:r>
            <a:r>
              <a:rPr lang="en-GB" dirty="0" smtClean="0"/>
              <a:t> Hüner </a:t>
            </a:r>
            <a:r>
              <a:rPr lang="en-GB" dirty="0" err="1" smtClean="0"/>
              <a:t>Şencan</a:t>
            </a:r>
            <a:endParaRPr lang="en-GB" dirty="0"/>
          </a:p>
        </p:txBody>
      </p:sp>
      <p:sp>
        <p:nvSpPr>
          <p:cNvPr id="5" name="Slide Number Placeholder 4"/>
          <p:cNvSpPr>
            <a:spLocks noGrp="1"/>
          </p:cNvSpPr>
          <p:nvPr>
            <p:ph type="sldNum" sz="quarter" idx="12"/>
          </p:nvPr>
        </p:nvSpPr>
        <p:spPr/>
        <p:txBody>
          <a:bodyPr/>
          <a:lstStyle/>
          <a:p>
            <a:pPr>
              <a:defRPr/>
            </a:pPr>
            <a:fld id="{1E521FD3-CBD5-4B15-B670-6877B98ECBA9}" type="slidenum">
              <a:rPr lang="en-GB" altLang="en-US" smtClean="0"/>
              <a:pPr>
                <a:defRPr/>
              </a:pPr>
              <a:t>1</a:t>
            </a:fld>
            <a:endParaRPr lang="en-GB"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İşyerinde Hatalar</a:t>
            </a:r>
            <a:endParaRPr lang="tr-TR" dirty="0"/>
          </a:p>
        </p:txBody>
      </p:sp>
      <p:sp>
        <p:nvSpPr>
          <p:cNvPr id="3" name="Content Placeholder 2"/>
          <p:cNvSpPr>
            <a:spLocks noGrp="1"/>
          </p:cNvSpPr>
          <p:nvPr>
            <p:ph idx="1"/>
          </p:nvPr>
        </p:nvSpPr>
        <p:spPr/>
        <p:txBody>
          <a:bodyPr/>
          <a:lstStyle/>
          <a:p>
            <a:r>
              <a:rPr lang="tr-TR" dirty="0" smtClean="0"/>
              <a:t>İşyerinde hatalar olduğu zaman insanlar </a:t>
            </a:r>
            <a:r>
              <a:rPr lang="tr-TR" b="1" dirty="0" smtClean="0">
                <a:solidFill>
                  <a:srgbClr val="FF0000"/>
                </a:solidFill>
              </a:rPr>
              <a:t>kimden</a:t>
            </a:r>
            <a:r>
              <a:rPr lang="tr-TR" dirty="0" smtClean="0"/>
              <a:t> veya </a:t>
            </a:r>
            <a:r>
              <a:rPr lang="tr-TR" b="1" dirty="0" smtClean="0">
                <a:solidFill>
                  <a:srgbClr val="FF0000"/>
                </a:solidFill>
              </a:rPr>
              <a:t>neden</a:t>
            </a:r>
            <a:r>
              <a:rPr lang="tr-TR" dirty="0" smtClean="0"/>
              <a:t> kaynaklandığını araştırırlar </a:t>
            </a:r>
          </a:p>
          <a:p>
            <a:r>
              <a:rPr lang="tr-TR" dirty="0" smtClean="0"/>
              <a:t>Hatalar kuruma, müşterilere, yolculara, uçağa, pilota, hava alanına, sisteme zarar verir ve etkileri en hafif düzeyden ağır düzeye kadar uzanabilir</a:t>
            </a:r>
          </a:p>
          <a:p>
            <a:r>
              <a:rPr lang="tr-TR" dirty="0" smtClean="0"/>
              <a:t>İnsan hatası demek, «insanın doğasında» olan bir şey demektir.</a:t>
            </a:r>
          </a:p>
          <a:p>
            <a:r>
              <a:rPr lang="tr-TR" dirty="0" smtClean="0"/>
              <a:t>İnsan, yanlış algılayabilir, yanlış değerlendirebilir, yanlış görebilir, yanlış duyabilir, yanlış karar verebilir, yanlış hareket edebilir</a:t>
            </a:r>
          </a:p>
          <a:p>
            <a:r>
              <a:rPr lang="tr-TR" dirty="0" smtClean="0"/>
              <a:t>Bu durum onun yeterince zeki, bilgili veya akıllı olmadığı anlamına gelmez. </a:t>
            </a:r>
          </a:p>
          <a:p>
            <a:endParaRPr lang="tr-TR" dirty="0" smtClean="0"/>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10</a:t>
            </a:fld>
            <a:endParaRPr lang="en-GB" altLang="en-US"/>
          </a:p>
        </p:txBody>
      </p:sp>
    </p:spTree>
    <p:extLst>
      <p:ext uri="{BB962C8B-B14F-4D97-AF65-F5344CB8AC3E}">
        <p14:creationId xmlns:p14="http://schemas.microsoft.com/office/powerpoint/2010/main" val="37466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Hata nedir</a:t>
            </a:r>
            <a:endParaRPr lang="tr-TR" dirty="0"/>
          </a:p>
        </p:txBody>
      </p:sp>
      <p:sp>
        <p:nvSpPr>
          <p:cNvPr id="3" name="Content Placeholder 2"/>
          <p:cNvSpPr>
            <a:spLocks noGrp="1"/>
          </p:cNvSpPr>
          <p:nvPr>
            <p:ph idx="1"/>
          </p:nvPr>
        </p:nvSpPr>
        <p:spPr/>
        <p:txBody>
          <a:bodyPr>
            <a:normAutofit lnSpcReduction="10000"/>
          </a:bodyPr>
          <a:lstStyle/>
          <a:p>
            <a:r>
              <a:rPr lang="tr-TR" dirty="0" smtClean="0"/>
              <a:t>Yapılması gereken ile yapılan arasındaki sapmadır.</a:t>
            </a:r>
          </a:p>
          <a:p>
            <a:r>
              <a:rPr lang="tr-TR" dirty="0" smtClean="0"/>
              <a:t>Normlara, standartlara, beklentilere, kurallara uygun olmayan her eylem, faaliyet veya iş «hata faktörü» içerir</a:t>
            </a:r>
          </a:p>
          <a:p>
            <a:r>
              <a:rPr lang="tr-TR" dirty="0" smtClean="0"/>
              <a:t>Doğru şeyi yapmak isterken yanlış şeyi yapmaktır</a:t>
            </a:r>
          </a:p>
          <a:p>
            <a:r>
              <a:rPr lang="tr-TR" dirty="0" smtClean="0"/>
              <a:t>Hata istemiyerek içine düşülen durumdur, kişinin kendisi, çevresi, astları, üstleri, meslektaşları bu durumdan rahatsızlık duyarlar</a:t>
            </a:r>
          </a:p>
          <a:p>
            <a:r>
              <a:rPr lang="tr-TR" dirty="0" smtClean="0"/>
              <a:t>Hata kişinin dengelerini bozar, stres içine girmesine neden olur ve aynı zamanda faaliyet süreçlerinde dengesizlik yaratır</a:t>
            </a:r>
          </a:p>
          <a:p>
            <a:r>
              <a:rPr lang="tr-TR" dirty="0" smtClean="0"/>
              <a:t>Hata işleri geciktirir, aksatır, beklemelere neden olur</a:t>
            </a:r>
          </a:p>
          <a:p>
            <a:r>
              <a:rPr lang="tr-TR" dirty="0" smtClean="0"/>
              <a:t>Hata maliyet öğesidir. Beklenmedik, umulmadık masraflar çıkarır, üretimin veya hizmetin maliyetini artırır</a:t>
            </a:r>
          </a:p>
          <a:p>
            <a:r>
              <a:rPr lang="tr-TR" dirty="0" smtClean="0"/>
              <a:t>Hata görünmese, fark edilmese de hatadır ve bir şekilde kendisini mutlaka belli eder.</a:t>
            </a:r>
          </a:p>
          <a:p>
            <a:endParaRPr lang="tr-TR" dirty="0" smtClean="0"/>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11</a:t>
            </a:fld>
            <a:endParaRPr lang="en-GB" altLang="en-US"/>
          </a:p>
        </p:txBody>
      </p:sp>
    </p:spTree>
    <p:extLst>
      <p:ext uri="{BB962C8B-B14F-4D97-AF65-F5344CB8AC3E}">
        <p14:creationId xmlns:p14="http://schemas.microsoft.com/office/powerpoint/2010/main" val="348446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Hata Riskinin Tetikleyicileri</a:t>
            </a:r>
            <a:endParaRPr lang="tr-TR" dirty="0"/>
          </a:p>
        </p:txBody>
      </p:sp>
      <p:sp>
        <p:nvSpPr>
          <p:cNvPr id="3" name="Content Placeholder 2"/>
          <p:cNvSpPr>
            <a:spLocks noGrp="1"/>
          </p:cNvSpPr>
          <p:nvPr>
            <p:ph idx="1"/>
          </p:nvPr>
        </p:nvSpPr>
        <p:spPr/>
        <p:txBody>
          <a:bodyPr/>
          <a:lstStyle/>
          <a:p>
            <a:r>
              <a:rPr lang="tr-TR" dirty="0" smtClean="0"/>
              <a:t>Göreve aşina olmama, işi iyi bilmeme</a:t>
            </a:r>
          </a:p>
          <a:p>
            <a:r>
              <a:rPr lang="tr-TR" dirty="0" smtClean="0"/>
              <a:t>Deneyim yetersizliği</a:t>
            </a:r>
          </a:p>
          <a:p>
            <a:r>
              <a:rPr lang="tr-TR" dirty="0" smtClean="0"/>
              <a:t>Zaman yetersizliği, acele etme</a:t>
            </a:r>
          </a:p>
          <a:p>
            <a:r>
              <a:rPr lang="tr-TR" dirty="0" smtClean="0"/>
              <a:t>Kontrol yetersizliği, tekrar gözden geçirmeme</a:t>
            </a:r>
          </a:p>
          <a:p>
            <a:r>
              <a:rPr lang="tr-TR" dirty="0" smtClean="0"/>
              <a:t>Prosedür ve talimatların iyi hazırlanmamış olması veya güncel olmaması</a:t>
            </a:r>
          </a:p>
          <a:p>
            <a:r>
              <a:rPr lang="tr-TR" dirty="0" smtClean="0"/>
              <a:t>Makine ve cihazlarla etkileşim ve iletişimin etkin veya dikkatli bir şekilde yapılmaması</a:t>
            </a:r>
          </a:p>
          <a:p>
            <a:r>
              <a:rPr lang="tr-TR" dirty="0" smtClean="0"/>
              <a:t>Kullanılan kaynakların kaliteli olmaması</a:t>
            </a:r>
          </a:p>
          <a:p>
            <a:r>
              <a:rPr lang="tr-TR" dirty="0" smtClean="0"/>
              <a:t>Kaynakların yetersiz olması</a:t>
            </a:r>
          </a:p>
          <a:p>
            <a:r>
              <a:rPr lang="tr-TR" dirty="0" smtClean="0"/>
              <a:t>Nezaret uygulamalarının yetersiz kalması</a:t>
            </a:r>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12</a:t>
            </a:fld>
            <a:endParaRPr lang="en-GB" altLang="en-US"/>
          </a:p>
        </p:txBody>
      </p:sp>
    </p:spTree>
    <p:extLst>
      <p:ext uri="{BB962C8B-B14F-4D97-AF65-F5344CB8AC3E}">
        <p14:creationId xmlns:p14="http://schemas.microsoft.com/office/powerpoint/2010/main" val="259819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Bireysel Etkenler</a:t>
            </a:r>
            <a:endParaRPr lang="tr-TR" dirty="0"/>
          </a:p>
        </p:txBody>
      </p:sp>
      <p:sp>
        <p:nvSpPr>
          <p:cNvPr id="3" name="Content Placeholder 2"/>
          <p:cNvSpPr>
            <a:spLocks noGrp="1"/>
          </p:cNvSpPr>
          <p:nvPr>
            <p:ph idx="1"/>
          </p:nvPr>
        </p:nvSpPr>
        <p:spPr/>
        <p:txBody>
          <a:bodyPr/>
          <a:lstStyle/>
          <a:p>
            <a:r>
              <a:rPr lang="tr-TR" dirty="0" smtClean="0"/>
              <a:t>Yorgunluk</a:t>
            </a:r>
          </a:p>
          <a:p>
            <a:r>
              <a:rPr lang="tr-TR" dirty="0" smtClean="0"/>
              <a:t>Açlık</a:t>
            </a:r>
          </a:p>
          <a:p>
            <a:r>
              <a:rPr lang="tr-TR" dirty="0" smtClean="0"/>
              <a:t>Stres, kaygı, öfke, endişe</a:t>
            </a:r>
          </a:p>
          <a:p>
            <a:r>
              <a:rPr lang="tr-TR" dirty="0" smtClean="0"/>
              <a:t>Hastalık</a:t>
            </a:r>
          </a:p>
          <a:p>
            <a:r>
              <a:rPr lang="tr-TR" dirty="0" smtClean="0"/>
              <a:t>Kültürel faktörler</a:t>
            </a:r>
          </a:p>
          <a:p>
            <a:r>
              <a:rPr lang="tr-TR" dirty="0" smtClean="0"/>
              <a:t>Dil bilmeme</a:t>
            </a:r>
          </a:p>
          <a:p>
            <a:r>
              <a:rPr lang="tr-TR" dirty="0" smtClean="0"/>
              <a:t>Tehlikeli hareketler</a:t>
            </a:r>
          </a:p>
          <a:p>
            <a:r>
              <a:rPr lang="tr-TR" dirty="0" smtClean="0"/>
              <a:t>Akılsızca risk üstlenme</a:t>
            </a:r>
          </a:p>
          <a:p>
            <a:r>
              <a:rPr lang="tr-TR" dirty="0" smtClean="0"/>
              <a:t>Dikkatsiz hareket etme</a:t>
            </a:r>
          </a:p>
          <a:p>
            <a:r>
              <a:rPr lang="tr-TR" dirty="0" smtClean="0"/>
              <a:t>Umursamama, kayıtsızlık, aldırmazlık</a:t>
            </a:r>
          </a:p>
          <a:p>
            <a:r>
              <a:rPr lang="tr-TR" dirty="0" smtClean="0"/>
              <a:t>Uykusuzluk</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13</a:t>
            </a:fld>
            <a:endParaRPr lang="en-GB" altLang="en-US"/>
          </a:p>
        </p:txBody>
      </p:sp>
    </p:spTree>
    <p:extLst>
      <p:ext uri="{BB962C8B-B14F-4D97-AF65-F5344CB8AC3E}">
        <p14:creationId xmlns:p14="http://schemas.microsoft.com/office/powerpoint/2010/main" val="113889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İşyeri Önlemleri</a:t>
            </a:r>
            <a:endParaRPr lang="tr-TR" dirty="0"/>
          </a:p>
        </p:txBody>
      </p:sp>
      <p:sp>
        <p:nvSpPr>
          <p:cNvPr id="3" name="Content Placeholder 2"/>
          <p:cNvSpPr>
            <a:spLocks noGrp="1"/>
          </p:cNvSpPr>
          <p:nvPr>
            <p:ph idx="1"/>
          </p:nvPr>
        </p:nvSpPr>
        <p:spPr/>
        <p:txBody>
          <a:bodyPr/>
          <a:lstStyle/>
          <a:p>
            <a:r>
              <a:rPr lang="tr-TR" dirty="0" smtClean="0"/>
              <a:t>Kendine aşırı güvenme</a:t>
            </a:r>
          </a:p>
          <a:p>
            <a:r>
              <a:rPr lang="tr-TR" dirty="0" smtClean="0"/>
              <a:t>Hafızana güvenme, yanlış hatırlıyor olabilirsin</a:t>
            </a:r>
          </a:p>
          <a:p>
            <a:r>
              <a:rPr lang="tr-TR" dirty="0" smtClean="0"/>
              <a:t>Süreçleri gözden geçir ve basitleştir</a:t>
            </a:r>
          </a:p>
          <a:p>
            <a:r>
              <a:rPr lang="tr-TR" dirty="0" smtClean="0"/>
              <a:t>Genel süreçleri standardize et</a:t>
            </a:r>
          </a:p>
          <a:p>
            <a:r>
              <a:rPr lang="tr-TR" dirty="0" smtClean="0"/>
              <a:t>Rutin bir biçimde temel iş kategorileri için «kontrol listeleriyle» çalış</a:t>
            </a:r>
          </a:p>
          <a:p>
            <a:r>
              <a:rPr lang="tr-TR" dirty="0" smtClean="0"/>
              <a:t>Uyanıklılığına fazla güvenme</a:t>
            </a:r>
          </a:p>
          <a:p>
            <a:r>
              <a:rPr lang="tr-TR" dirty="0" smtClean="0"/>
              <a:t>Soru sorma ve destek isteme konusunda çekinme</a:t>
            </a:r>
          </a:p>
          <a:p>
            <a:r>
              <a:rPr lang="tr-TR" dirty="0" smtClean="0"/>
              <a:t>Arkadaşlarının görüşlerini al</a:t>
            </a:r>
          </a:p>
          <a:p>
            <a:r>
              <a:rPr lang="tr-TR" dirty="0" smtClean="0"/>
              <a:t>İşinin performansını değerlet, başkalarının yanlışlarını düzeltmesine izin ver</a:t>
            </a:r>
          </a:p>
          <a:p>
            <a:r>
              <a:rPr lang="tr-TR" dirty="0" smtClean="0"/>
              <a:t>Başkalarının nasıl yaptıklarına bak ve kendi durumunu değerle</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14</a:t>
            </a:fld>
            <a:endParaRPr lang="en-GB" altLang="en-US"/>
          </a:p>
        </p:txBody>
      </p:sp>
    </p:spTree>
    <p:extLst>
      <p:ext uri="{BB962C8B-B14F-4D97-AF65-F5344CB8AC3E}">
        <p14:creationId xmlns:p14="http://schemas.microsoft.com/office/powerpoint/2010/main" val="376298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İF Hedef Alanları</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Pilotlar İçin İnsan Faktörleri</a:t>
            </a:r>
          </a:p>
          <a:p>
            <a:r>
              <a:rPr lang="tr-TR" dirty="0" smtClean="0"/>
              <a:t>Host ve Hostesler için İnsan Faktörleri</a:t>
            </a:r>
          </a:p>
          <a:p>
            <a:r>
              <a:rPr lang="tr-TR" dirty="0" smtClean="0"/>
              <a:t>Apron ve yer hizmetleri için insan faktörleri </a:t>
            </a:r>
          </a:p>
          <a:p>
            <a:r>
              <a:rPr lang="tr-TR" dirty="0" smtClean="0"/>
              <a:t>Hava trafik kontrolörleri için insan faktörleri</a:t>
            </a:r>
          </a:p>
          <a:p>
            <a:r>
              <a:rPr lang="tr-TR" dirty="0" smtClean="0"/>
              <a:t>Bakım-onarım ekipleri için insan faktörleri</a:t>
            </a:r>
          </a:p>
          <a:p>
            <a:r>
              <a:rPr lang="tr-TR" dirty="0"/>
              <a:t>U</a:t>
            </a:r>
            <a:r>
              <a:rPr lang="tr-TR" dirty="0" smtClean="0"/>
              <a:t>çak teknisyenileri ve mühendisleri için insan faktörleri</a:t>
            </a:r>
          </a:p>
          <a:p>
            <a:r>
              <a:rPr lang="tr-TR" dirty="0" smtClean="0"/>
              <a:t>Uçak yedek parçaları üretimi</a:t>
            </a:r>
          </a:p>
          <a:p>
            <a:r>
              <a:rPr lang="tr-TR" dirty="0" smtClean="0"/>
              <a:t>Güvenlik elemanları için insan faktörleri</a:t>
            </a:r>
          </a:p>
          <a:p>
            <a:r>
              <a:rPr lang="tr-TR" dirty="0" smtClean="0"/>
              <a:t>Büro elemanları için </a:t>
            </a:r>
            <a:r>
              <a:rPr lang="tr-TR" dirty="0"/>
              <a:t>insan </a:t>
            </a:r>
            <a:r>
              <a:rPr lang="tr-TR" dirty="0" smtClean="0"/>
              <a:t>faktörleri</a:t>
            </a:r>
          </a:p>
          <a:p>
            <a:r>
              <a:rPr lang="tr-TR" dirty="0" smtClean="0"/>
              <a:t>Bilet kesme elemanları için </a:t>
            </a:r>
            <a:r>
              <a:rPr lang="tr-TR" dirty="0"/>
              <a:t>insan </a:t>
            </a:r>
            <a:r>
              <a:rPr lang="tr-TR" dirty="0" smtClean="0"/>
              <a:t>faktörleri</a:t>
            </a:r>
          </a:p>
          <a:p>
            <a:r>
              <a:rPr lang="tr-TR" dirty="0" smtClean="0"/>
              <a:t>Temizlik elemanları için </a:t>
            </a:r>
            <a:r>
              <a:rPr lang="tr-TR" dirty="0"/>
              <a:t>insan </a:t>
            </a:r>
            <a:r>
              <a:rPr lang="tr-TR" dirty="0" smtClean="0"/>
              <a:t>faktörleri</a:t>
            </a:r>
          </a:p>
          <a:p>
            <a:r>
              <a:rPr lang="tr-TR" dirty="0" smtClean="0"/>
              <a:t>TÜM ÇALIŞANLAR İÇİN İNSAN FAKTÖRLERİ </a:t>
            </a:r>
            <a:endParaRPr lang="tr-TR" dirty="0"/>
          </a:p>
          <a:p>
            <a:endParaRPr lang="tr-TR" dirty="0"/>
          </a:p>
          <a:p>
            <a:endParaRPr lang="tr-TR" dirty="0" smtClean="0"/>
          </a:p>
          <a:p>
            <a:endParaRPr lang="tr-TR" dirty="0" smtClean="0"/>
          </a:p>
          <a:p>
            <a:endParaRPr lang="tr-TR" dirty="0" smtClean="0"/>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15</a:t>
            </a:fld>
            <a:endParaRPr lang="en-GB" altLang="en-US"/>
          </a:p>
        </p:txBody>
      </p:sp>
    </p:spTree>
    <p:extLst>
      <p:ext uri="{BB962C8B-B14F-4D97-AF65-F5344CB8AC3E}">
        <p14:creationId xmlns:p14="http://schemas.microsoft.com/office/powerpoint/2010/main" val="236998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İnsan Faktörleri Barametresi</a:t>
            </a:r>
            <a:endParaRPr lang="tr-TR" dirty="0"/>
          </a:p>
        </p:txBody>
      </p:sp>
      <p:sp>
        <p:nvSpPr>
          <p:cNvPr id="3" name="Content Placeholder 2"/>
          <p:cNvSpPr>
            <a:spLocks noGrp="1"/>
          </p:cNvSpPr>
          <p:nvPr>
            <p:ph idx="1"/>
          </p:nvPr>
        </p:nvSpPr>
        <p:spPr/>
        <p:txBody>
          <a:bodyPr/>
          <a:lstStyle/>
          <a:p>
            <a:r>
              <a:rPr lang="tr-TR" dirty="0" smtClean="0"/>
              <a:t>İF ilgililik derecesini bir barametre gibi düşünebiliriz. Bazı mesleklerde ve işlerde İF çok daha önemli iken diğerlerinde daha az önemli olabilir.</a:t>
            </a:r>
          </a:p>
          <a:p>
            <a:pPr lvl="1"/>
            <a:r>
              <a:rPr lang="tr-TR" dirty="0" smtClean="0"/>
              <a:t>Pilotlar için İF çok önemli</a:t>
            </a:r>
          </a:p>
          <a:p>
            <a:pPr lvl="1"/>
            <a:r>
              <a:rPr lang="tr-TR" dirty="0" smtClean="0"/>
              <a:t>Uçak üretim mühendisleri ve etknisyenleri için çok önemli</a:t>
            </a:r>
          </a:p>
          <a:p>
            <a:pPr lvl="1"/>
            <a:r>
              <a:rPr lang="tr-TR" dirty="0" smtClean="0"/>
              <a:t>Uçak bakım teknisyenleri ve mühendisleri için çok önemli</a:t>
            </a:r>
          </a:p>
          <a:p>
            <a:pPr lvl="1"/>
            <a:r>
              <a:rPr lang="tr-TR" dirty="0" smtClean="0"/>
              <a:t>Hava trafik kontrolörleri için çok önemli</a:t>
            </a:r>
          </a:p>
          <a:p>
            <a:pPr lvl="1"/>
            <a:r>
              <a:rPr lang="tr-TR" dirty="0" smtClean="0"/>
              <a:t>Yer hizmetleri için </a:t>
            </a:r>
            <a:r>
              <a:rPr lang="tr-TR" dirty="0"/>
              <a:t>çok </a:t>
            </a:r>
            <a:r>
              <a:rPr lang="tr-TR" dirty="0" smtClean="0"/>
              <a:t>önemli</a:t>
            </a:r>
          </a:p>
          <a:p>
            <a:pPr lvl="1"/>
            <a:r>
              <a:rPr lang="tr-TR" dirty="0" smtClean="0"/>
              <a:t>Büro personeli için az önemli</a:t>
            </a:r>
          </a:p>
          <a:p>
            <a:pPr lvl="1"/>
            <a:r>
              <a:rPr lang="tr-TR" dirty="0" smtClean="0"/>
              <a:t>Temizlik personeli için az önemli</a:t>
            </a:r>
          </a:p>
          <a:p>
            <a:r>
              <a:rPr lang="tr-TR" dirty="0" smtClean="0"/>
              <a:t>Fakat değişik derecelerde HER KES İÇİN gerekli</a:t>
            </a:r>
          </a:p>
          <a:p>
            <a:r>
              <a:rPr lang="tr-TR" dirty="0" smtClean="0"/>
              <a:t>İnsan faktörleri sadece çalışalan meslek için değil hizmet sunulan kesim ve müşteriler için önemlidir. </a:t>
            </a:r>
            <a:endParaRPr lang="tr-TR" dirty="0"/>
          </a:p>
          <a:p>
            <a:pPr lvl="1"/>
            <a:endParaRPr lang="tr-TR" dirty="0"/>
          </a:p>
          <a:p>
            <a:pPr lvl="1"/>
            <a:endParaRPr lang="tr-TR" dirty="0" smtClean="0"/>
          </a:p>
          <a:p>
            <a:pPr lvl="1"/>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16</a:t>
            </a:fld>
            <a:endParaRPr lang="en-GB" altLang="en-US"/>
          </a:p>
        </p:txBody>
      </p:sp>
    </p:spTree>
    <p:extLst>
      <p:ext uri="{BB962C8B-B14F-4D97-AF65-F5344CB8AC3E}">
        <p14:creationId xmlns:p14="http://schemas.microsoft.com/office/powerpoint/2010/main" val="205612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İşletmeler ve İF</a:t>
            </a:r>
            <a:endParaRPr lang="tr-TR" dirty="0"/>
          </a:p>
        </p:txBody>
      </p:sp>
      <p:sp>
        <p:nvSpPr>
          <p:cNvPr id="3" name="Content Placeholder 2"/>
          <p:cNvSpPr>
            <a:spLocks noGrp="1"/>
          </p:cNvSpPr>
          <p:nvPr>
            <p:ph idx="1"/>
          </p:nvPr>
        </p:nvSpPr>
        <p:spPr/>
        <p:txBody>
          <a:bodyPr/>
          <a:lstStyle/>
          <a:p>
            <a:r>
              <a:rPr lang="tr-TR" dirty="0" smtClean="0"/>
              <a:t>İşletmeler mesleklerin kritik olma özelliğine göre İF için el kitapları hazırlarlar ve bu kitaplardaki kurallardan ilgili kişileri sorumlu tutarlar</a:t>
            </a:r>
          </a:p>
          <a:p>
            <a:r>
              <a:rPr lang="tr-TR" dirty="0" smtClean="0"/>
              <a:t>Bu kapsamda şu kesimler için İnsan Faktörleri el kitapları, prosedürleri veya talimatları hazırlanır</a:t>
            </a:r>
          </a:p>
          <a:p>
            <a:pPr lvl="1"/>
            <a:r>
              <a:rPr lang="tr-TR" dirty="0" smtClean="0"/>
              <a:t>Pilotlar ve uçuş kabini personeli için</a:t>
            </a:r>
          </a:p>
          <a:p>
            <a:pPr lvl="1"/>
            <a:r>
              <a:rPr lang="tr-TR" dirty="0" smtClean="0"/>
              <a:t>Bakım teknisyen ve mühendisleri için</a:t>
            </a:r>
          </a:p>
          <a:p>
            <a:pPr lvl="1"/>
            <a:r>
              <a:rPr lang="tr-TR" dirty="0" smtClean="0"/>
              <a:t>Üçak üretim teknisyenleri ve mühendisleri ve işçcileri için</a:t>
            </a:r>
          </a:p>
          <a:p>
            <a:pPr lvl="1"/>
            <a:r>
              <a:rPr lang="tr-TR" dirty="0" smtClean="0"/>
              <a:t>Hava tarfik kontrolörleri için</a:t>
            </a:r>
          </a:p>
          <a:p>
            <a:pPr lvl="1"/>
            <a:r>
              <a:rPr lang="tr-TR" dirty="0" smtClean="0"/>
              <a:t>Apronda yer hizmetleri sunan personel için </a:t>
            </a:r>
          </a:p>
          <a:p>
            <a:pPr lvl="1"/>
            <a:r>
              <a:rPr lang="tr-TR" dirty="0" smtClean="0"/>
              <a:t>Güvenlik personeli için</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17</a:t>
            </a:fld>
            <a:endParaRPr lang="en-GB" altLang="en-US"/>
          </a:p>
        </p:txBody>
      </p:sp>
    </p:spTree>
    <p:extLst>
      <p:ext uri="{BB962C8B-B14F-4D97-AF65-F5344CB8AC3E}">
        <p14:creationId xmlns:p14="http://schemas.microsoft.com/office/powerpoint/2010/main" val="55272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Standartlar</a:t>
            </a:r>
            <a:endParaRPr lang="tr-TR" dirty="0"/>
          </a:p>
        </p:txBody>
      </p:sp>
      <p:sp>
        <p:nvSpPr>
          <p:cNvPr id="3" name="Content Placeholder 2"/>
          <p:cNvSpPr>
            <a:spLocks noGrp="1"/>
          </p:cNvSpPr>
          <p:nvPr>
            <p:ph idx="1"/>
          </p:nvPr>
        </p:nvSpPr>
        <p:spPr/>
        <p:txBody>
          <a:bodyPr/>
          <a:lstStyle/>
          <a:p>
            <a:r>
              <a:rPr lang="tr-TR" dirty="0" smtClean="0"/>
              <a:t>Havacılık yedek parçalarıyla ilgili Aviation </a:t>
            </a:r>
            <a:r>
              <a:rPr lang="tr-TR" dirty="0"/>
              <a:t>Supplies &amp; </a:t>
            </a:r>
            <a:r>
              <a:rPr lang="tr-TR" dirty="0" smtClean="0"/>
              <a:t>Academics İnsan faktörleri konusunda standartlar geliştirmiştir (Ağustos 2014 tarihinde yayımlanmıştır)</a:t>
            </a:r>
          </a:p>
          <a:p>
            <a:pPr lvl="1"/>
            <a:r>
              <a:rPr lang="en-US" dirty="0"/>
              <a:t>T MU HF 00001 ST Human Factors Integration – General </a:t>
            </a:r>
            <a:r>
              <a:rPr lang="en-US" dirty="0" smtClean="0"/>
              <a:t>Requirements</a:t>
            </a:r>
            <a:endParaRPr lang="tr-TR" dirty="0" smtClean="0"/>
          </a:p>
          <a:p>
            <a:pPr lvl="1"/>
            <a:r>
              <a:rPr lang="en-US" dirty="0" smtClean="0"/>
              <a:t>T </a:t>
            </a:r>
            <a:r>
              <a:rPr lang="en-US" dirty="0"/>
              <a:t>MU HF 00001 GU AEO Guide to Human Factors </a:t>
            </a:r>
            <a:r>
              <a:rPr lang="en-US" dirty="0" smtClean="0"/>
              <a:t>Integration</a:t>
            </a:r>
            <a:endParaRPr lang="tr-TR" dirty="0" smtClean="0"/>
          </a:p>
          <a:p>
            <a:pPr lvl="1"/>
            <a:r>
              <a:rPr lang="en-US" dirty="0" smtClean="0"/>
              <a:t>T </a:t>
            </a:r>
            <a:r>
              <a:rPr lang="en-US" dirty="0"/>
              <a:t>HR HF 00001 ST Human Factors Integration – Rolling </a:t>
            </a:r>
            <a:r>
              <a:rPr lang="en-US" dirty="0" smtClean="0"/>
              <a:t>Stock</a:t>
            </a:r>
            <a:endParaRPr lang="tr-TR" dirty="0" smtClean="0"/>
          </a:p>
          <a:p>
            <a:r>
              <a:rPr lang="tr-TR" dirty="0" smtClean="0"/>
              <a:t>Havacılık malzemeleri, yedek parçaları bu standartlara uygun olmak zorundadır. </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18</a:t>
            </a:fld>
            <a:endParaRPr lang="en-GB" altLang="en-US"/>
          </a:p>
        </p:txBody>
      </p:sp>
    </p:spTree>
    <p:extLst>
      <p:ext uri="{BB962C8B-B14F-4D97-AF65-F5344CB8AC3E}">
        <p14:creationId xmlns:p14="http://schemas.microsoft.com/office/powerpoint/2010/main" val="31098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İnsan Faktörü açısından kabul edilemez</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19</a:t>
            </a:fld>
            <a:endParaRPr lang="en-GB" altLang="en-US"/>
          </a:p>
        </p:txBody>
      </p:sp>
      <p:pic>
        <p:nvPicPr>
          <p:cNvPr id="6" name="Picture 5"/>
          <p:cNvPicPr/>
          <p:nvPr/>
        </p:nvPicPr>
        <p:blipFill rotWithShape="1">
          <a:blip r:embed="rId2"/>
          <a:srcRect l="38785" t="19308" r="40526" b="26221"/>
          <a:stretch/>
        </p:blipFill>
        <p:spPr bwMode="auto">
          <a:xfrm>
            <a:off x="2372006" y="1798081"/>
            <a:ext cx="4001901" cy="4311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16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3388" y="312738"/>
            <a:ext cx="8229600" cy="1274762"/>
          </a:xfrm>
        </p:spPr>
        <p:txBody>
          <a:bodyPr/>
          <a:lstStyle/>
          <a:p>
            <a:pPr eaLnBrk="1" hangingPunct="1"/>
            <a:r>
              <a:rPr lang="tr-TR" altLang="en-US" sz="4400" dirty="0" smtClean="0"/>
              <a:t>Tanım-1</a:t>
            </a:r>
            <a:endParaRPr lang="en-US" altLang="en-US" sz="4400" dirty="0" smtClean="0"/>
          </a:p>
        </p:txBody>
      </p:sp>
      <p:sp>
        <p:nvSpPr>
          <p:cNvPr id="6147" name="Rectangle 3"/>
          <p:cNvSpPr>
            <a:spLocks noGrp="1" noChangeArrowheads="1"/>
          </p:cNvSpPr>
          <p:nvPr>
            <p:ph idx="1"/>
          </p:nvPr>
        </p:nvSpPr>
        <p:spPr>
          <a:xfrm>
            <a:off x="504825" y="1775012"/>
            <a:ext cx="8097838" cy="4206688"/>
          </a:xfrm>
        </p:spPr>
        <p:txBody>
          <a:bodyPr>
            <a:normAutofit/>
          </a:bodyPr>
          <a:lstStyle/>
          <a:p>
            <a:pPr marL="514350" indent="-514350" eaLnBrk="1" hangingPunct="1">
              <a:buFont typeface="+mj-lt"/>
              <a:buAutoNum type="arabicPeriod"/>
            </a:pPr>
            <a:r>
              <a:rPr lang="tr-TR" altLang="en-US" sz="2800" dirty="0" smtClean="0"/>
              <a:t>İşletmede</a:t>
            </a:r>
            <a:r>
              <a:rPr lang="tr-TR" altLang="en-US" sz="2800" dirty="0" smtClean="0"/>
              <a:t> </a:t>
            </a:r>
            <a:r>
              <a:rPr lang="tr-TR" altLang="en-US" sz="2800" u="sng" dirty="0" smtClean="0"/>
              <a:t>işin yapıdığı yeri </a:t>
            </a:r>
            <a:r>
              <a:rPr lang="tr-TR" altLang="en-US" sz="2800" dirty="0" smtClean="0"/>
              <a:t>ve işte kullanılan </a:t>
            </a:r>
            <a:r>
              <a:rPr lang="tr-TR" altLang="en-US" sz="2800" u="sng" dirty="0" smtClean="0"/>
              <a:t>makine ve teçhizatı </a:t>
            </a:r>
            <a:r>
              <a:rPr lang="tr-TR" altLang="en-US" sz="2800" dirty="0" smtClean="0"/>
              <a:t>insan performanısını en üst seviyeye getirecek şekilde düzenlerken işgörenleri de </a:t>
            </a:r>
            <a:r>
              <a:rPr lang="tr-TR" altLang="en-US" sz="2800" u="sng" dirty="0" smtClean="0"/>
              <a:t>hatalar ve kazalar konusunda bilinçlendirmek</a:t>
            </a:r>
            <a:r>
              <a:rPr lang="tr-TR" altLang="en-US" sz="2800" dirty="0" smtClean="0"/>
              <a:t>, </a:t>
            </a:r>
            <a:r>
              <a:rPr lang="tr-TR" altLang="en-US" sz="2800" u="sng" dirty="0" smtClean="0"/>
              <a:t>yüksek performans konusunda eğitmek, takım çalışmasına yönlendirmek, iletişim ve kendine bakım ve özen gösterme konularında yetkinlik ve etkinliğini arttırmak.  </a:t>
            </a:r>
            <a:endParaRPr lang="en-US" altLang="en-US" sz="2800" u="sng" dirty="0" smtClean="0"/>
          </a:p>
        </p:txBody>
      </p:sp>
      <p:sp>
        <p:nvSpPr>
          <p:cNvPr id="2" name="Footer Placeholder 1"/>
          <p:cNvSpPr>
            <a:spLocks noGrp="1"/>
          </p:cNvSpPr>
          <p:nvPr>
            <p:ph type="ftr" sz="quarter" idx="11"/>
          </p:nvPr>
        </p:nvSpPr>
        <p:spPr/>
        <p:txBody>
          <a:bodyPr/>
          <a:lstStyle/>
          <a:p>
            <a:pPr>
              <a:defRPr/>
            </a:pPr>
            <a:r>
              <a:rPr lang="tr-TR" smtClean="0"/>
              <a:t>Prof. Dr. Hüner Şencan</a:t>
            </a:r>
            <a:endParaRPr lang="en-GB" dirty="0"/>
          </a:p>
        </p:txBody>
      </p:sp>
      <p:sp>
        <p:nvSpPr>
          <p:cNvPr id="3" name="Slide Number Placeholder 2"/>
          <p:cNvSpPr>
            <a:spLocks noGrp="1"/>
          </p:cNvSpPr>
          <p:nvPr>
            <p:ph type="sldNum" sz="quarter" idx="12"/>
          </p:nvPr>
        </p:nvSpPr>
        <p:spPr/>
        <p:txBody>
          <a:bodyPr/>
          <a:lstStyle/>
          <a:p>
            <a:pPr>
              <a:defRPr/>
            </a:pPr>
            <a:fld id="{47131E8F-C707-4548-A4D5-68D1B59FA42C}" type="slidenum">
              <a:rPr lang="en-GB" altLang="en-US" smtClean="0"/>
              <a:pPr>
                <a:defRPr/>
              </a:pPr>
              <a:t>2</a:t>
            </a:fld>
            <a:endParaRPr lang="en-GB"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Yakıt göstergesi yanlış uçağa monte edilmiş</a:t>
            </a:r>
            <a:endParaRPr lang="tr-TR" sz="2800"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20</a:t>
            </a:fld>
            <a:endParaRPr lang="en-GB" altLang="en-US"/>
          </a:p>
        </p:txBody>
      </p:sp>
      <p:pic>
        <p:nvPicPr>
          <p:cNvPr id="6" name="Picture 5"/>
          <p:cNvPicPr/>
          <p:nvPr/>
        </p:nvPicPr>
        <p:blipFill rotWithShape="1">
          <a:blip r:embed="rId2"/>
          <a:srcRect l="19079" t="14482" r="20126" b="23387"/>
          <a:stretch/>
        </p:blipFill>
        <p:spPr bwMode="auto">
          <a:xfrm>
            <a:off x="609599" y="1599829"/>
            <a:ext cx="8051800" cy="46918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904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Teknik + İnsan = Sistem hatası</a:t>
            </a:r>
            <a:endParaRPr lang="tr-TR" dirty="0"/>
          </a:p>
        </p:txBody>
      </p:sp>
      <p:sp>
        <p:nvSpPr>
          <p:cNvPr id="3" name="Content Placeholder 2"/>
          <p:cNvSpPr>
            <a:spLocks noGrp="1"/>
          </p:cNvSpPr>
          <p:nvPr>
            <p:ph idx="1"/>
          </p:nvPr>
        </p:nvSpPr>
        <p:spPr/>
        <p:txBody>
          <a:bodyPr/>
          <a:lstStyle/>
          <a:p>
            <a:r>
              <a:rPr lang="tr-TR" dirty="0" smtClean="0"/>
              <a:t>Hata insandır veya insan hata demektir. Teknik hata ile birleştiği zaman Sistem Hatası haline gelir</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21</a:t>
            </a:fld>
            <a:endParaRPr lang="en-GB" altLang="en-US"/>
          </a:p>
        </p:txBody>
      </p:sp>
      <p:pic>
        <p:nvPicPr>
          <p:cNvPr id="6" name="Picture 5"/>
          <p:cNvPicPr/>
          <p:nvPr/>
        </p:nvPicPr>
        <p:blipFill rotWithShape="1">
          <a:blip r:embed="rId2"/>
          <a:srcRect l="28483" t="39234" r="29448" b="5426"/>
          <a:stretch/>
        </p:blipFill>
        <p:spPr bwMode="auto">
          <a:xfrm>
            <a:off x="2196742" y="2566882"/>
            <a:ext cx="5199139" cy="3542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31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İnsan Faktörü açısından inceleme</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22</a:t>
            </a:fld>
            <a:endParaRPr lang="en-GB" altLang="en-US"/>
          </a:p>
        </p:txBody>
      </p:sp>
      <p:pic>
        <p:nvPicPr>
          <p:cNvPr id="6" name="Content Placeholder 5"/>
          <p:cNvPicPr>
            <a:picLocks noGrp="1"/>
          </p:cNvPicPr>
          <p:nvPr>
            <p:ph idx="1"/>
          </p:nvPr>
        </p:nvPicPr>
        <p:blipFill rotWithShape="1">
          <a:blip r:embed="rId2"/>
          <a:srcRect l="22018" t="13438" r="21470" b="15339"/>
          <a:stretch/>
        </p:blipFill>
        <p:spPr bwMode="auto">
          <a:xfrm>
            <a:off x="1538553" y="1651000"/>
            <a:ext cx="6193894" cy="4391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010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Yapıdığı yer Nedir?</a:t>
            </a:r>
            <a:endParaRPr lang="tr-TR" dirty="0"/>
          </a:p>
        </p:txBody>
      </p:sp>
      <p:sp>
        <p:nvSpPr>
          <p:cNvPr id="3" name="Content Placeholder 2"/>
          <p:cNvSpPr>
            <a:spLocks noGrp="1"/>
          </p:cNvSpPr>
          <p:nvPr>
            <p:ph idx="1"/>
          </p:nvPr>
        </p:nvSpPr>
        <p:spPr/>
        <p:txBody>
          <a:bodyPr/>
          <a:lstStyle/>
          <a:p>
            <a:r>
              <a:rPr lang="tr-TR" dirty="0" smtClean="0"/>
              <a:t>Bir atölye ortamı veya üretim hattı</a:t>
            </a:r>
          </a:p>
          <a:p>
            <a:r>
              <a:rPr lang="tr-TR" dirty="0" smtClean="0"/>
              <a:t>Bir büro ortamı ve bilgisayarlar</a:t>
            </a:r>
          </a:p>
          <a:p>
            <a:r>
              <a:rPr lang="tr-TR" dirty="0" smtClean="0"/>
              <a:t>Bir konveyör sistemi</a:t>
            </a:r>
          </a:p>
          <a:p>
            <a:r>
              <a:rPr lang="tr-TR" dirty="0" smtClean="0"/>
              <a:t>Uçak kabini, kokpit</a:t>
            </a:r>
          </a:p>
          <a:p>
            <a:r>
              <a:rPr lang="tr-TR" dirty="0" smtClean="0"/>
              <a:t>Bir similatör</a:t>
            </a:r>
          </a:p>
          <a:p>
            <a:r>
              <a:rPr lang="tr-TR" dirty="0" smtClean="0"/>
              <a:t>Hava trafik kontrolörünün radar merkezi</a:t>
            </a:r>
          </a:p>
          <a:p>
            <a:r>
              <a:rPr lang="tr-TR" dirty="0" smtClean="0"/>
              <a:t>Çekici, şoför, </a:t>
            </a:r>
          </a:p>
          <a:p>
            <a:r>
              <a:rPr lang="tr-TR" dirty="0" smtClean="0"/>
              <a:t>Bagaj yükleme elavatörü ve bagaj kabini</a:t>
            </a:r>
          </a:p>
          <a:p>
            <a:r>
              <a:rPr lang="tr-TR" dirty="0" smtClean="0"/>
              <a:t>Apronda sorumlu olunan güvenlik alanı </a:t>
            </a:r>
          </a:p>
          <a:p>
            <a:r>
              <a:rPr lang="tr-TR" dirty="0" smtClean="0"/>
              <a:t>Uçağın bakım ve onarım hangarı</a:t>
            </a:r>
          </a:p>
          <a:p>
            <a:r>
              <a:rPr lang="tr-TR" dirty="0" smtClean="0"/>
              <a:t>Uçak temizlik bölgesi</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3</a:t>
            </a:fld>
            <a:endParaRPr lang="en-GB" altLang="en-US"/>
          </a:p>
        </p:txBody>
      </p:sp>
    </p:spTree>
    <p:extLst>
      <p:ext uri="{BB962C8B-B14F-4D97-AF65-F5344CB8AC3E}">
        <p14:creationId xmlns:p14="http://schemas.microsoft.com/office/powerpoint/2010/main" val="277753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Tanım-2</a:t>
            </a:r>
            <a:endParaRPr lang="tr-TR" dirty="0"/>
          </a:p>
        </p:txBody>
      </p:sp>
      <p:sp>
        <p:nvSpPr>
          <p:cNvPr id="3" name="Content Placeholder 2"/>
          <p:cNvSpPr>
            <a:spLocks noGrp="1"/>
          </p:cNvSpPr>
          <p:nvPr>
            <p:ph idx="1"/>
          </p:nvPr>
        </p:nvSpPr>
        <p:spPr/>
        <p:txBody>
          <a:bodyPr/>
          <a:lstStyle/>
          <a:p>
            <a:r>
              <a:rPr lang="tr-TR" dirty="0" smtClean="0">
                <a:solidFill>
                  <a:srgbClr val="FF0000"/>
                </a:solidFill>
              </a:rPr>
              <a:t>İnsanlarla kurulu sistemin diğer elemanları </a:t>
            </a:r>
            <a:r>
              <a:rPr lang="tr-TR" dirty="0" smtClean="0"/>
              <a:t>arasındaki </a:t>
            </a:r>
            <a:r>
              <a:rPr lang="tr-TR" dirty="0" smtClean="0">
                <a:solidFill>
                  <a:srgbClr val="FF0000"/>
                </a:solidFill>
              </a:rPr>
              <a:t>etkileşimin</a:t>
            </a:r>
            <a:r>
              <a:rPr lang="tr-TR" dirty="0" smtClean="0"/>
              <a:t> etkilerini inceleyen bir bilim dalıdır. </a:t>
            </a:r>
          </a:p>
          <a:p>
            <a:pPr lvl="1"/>
            <a:r>
              <a:rPr lang="tr-TR" dirty="0" smtClean="0"/>
              <a:t>Bu amaçla teoriler geliştirir, teorileri test eder ve araştırır</a:t>
            </a:r>
          </a:p>
          <a:p>
            <a:pPr lvl="1"/>
            <a:r>
              <a:rPr lang="tr-TR" dirty="0" smtClean="0"/>
              <a:t>Bu etkileşime ait İlke ve bilimsel kanunları bulmaya çalışır</a:t>
            </a:r>
          </a:p>
          <a:p>
            <a:pPr lvl="1"/>
            <a:r>
              <a:rPr lang="tr-TR" dirty="0" smtClean="0"/>
              <a:t>Verileri inceler, analiz eder, sonuçlar çıkarır</a:t>
            </a:r>
          </a:p>
          <a:p>
            <a:pPr lvl="1"/>
            <a:r>
              <a:rPr lang="tr-TR" dirty="0" smtClean="0"/>
              <a:t>Daha iyi çalışma yöntemleri geliştirmeyi hedefler</a:t>
            </a:r>
          </a:p>
          <a:p>
            <a:r>
              <a:rPr lang="tr-TR" dirty="0" smtClean="0"/>
              <a:t>Amaç</a:t>
            </a:r>
          </a:p>
          <a:p>
            <a:pPr lvl="1"/>
            <a:r>
              <a:rPr lang="tr-TR" dirty="0" smtClean="0"/>
              <a:t>Sistemin performansını artırmak için daha iyi bir yeri düzenlemesi yapmak, daha iyi makineler üretmek, daha iyi çalışma mekanizmaları oluşturmak, daha uygun araç ve gereçlerle çalışmaktır</a:t>
            </a:r>
          </a:p>
          <a:p>
            <a:pPr lvl="1"/>
            <a:r>
              <a:rPr lang="tr-TR" dirty="0" smtClean="0"/>
              <a:t>İnsanların daha az hata yapmalarını, daha az yorulmasını, daha etkin olmasını, performansını arttırmasını, psikolojik olarak kendisini daha iyi hissetmesini sağlamaktır. </a:t>
            </a:r>
          </a:p>
          <a:p>
            <a:pPr lvl="1"/>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4</a:t>
            </a:fld>
            <a:endParaRPr lang="en-GB" altLang="en-US"/>
          </a:p>
        </p:txBody>
      </p:sp>
    </p:spTree>
    <p:extLst>
      <p:ext uri="{BB962C8B-B14F-4D97-AF65-F5344CB8AC3E}">
        <p14:creationId xmlns:p14="http://schemas.microsoft.com/office/powerpoint/2010/main" val="2143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Güçlü – Zayıf Yönler</a:t>
            </a:r>
            <a:endParaRPr lang="tr-TR" dirty="0"/>
          </a:p>
        </p:txBody>
      </p:sp>
      <p:sp>
        <p:nvSpPr>
          <p:cNvPr id="3" name="Content Placeholder 2"/>
          <p:cNvSpPr>
            <a:spLocks noGrp="1"/>
          </p:cNvSpPr>
          <p:nvPr>
            <p:ph idx="1"/>
          </p:nvPr>
        </p:nvSpPr>
        <p:spPr/>
        <p:txBody>
          <a:bodyPr/>
          <a:lstStyle/>
          <a:p>
            <a:r>
              <a:rPr lang="tr-TR" dirty="0" smtClean="0"/>
              <a:t>İnsanın güçlü ve zayıf yönleri vardır</a:t>
            </a:r>
          </a:p>
          <a:p>
            <a:r>
              <a:rPr lang="tr-TR" dirty="0" smtClean="0"/>
              <a:t>Her insan farklıdır. Bazı konularda çok güçlü olan kişiler başka konularda zayıf olabilir. Sistemin performansı insanın güçlü ve zayıf yönlerinin, kısıtlılıklarının birlikte değerlendirilmesini ve sistemin buna göre konfigürasyonunu gerekitirir.</a:t>
            </a:r>
          </a:p>
          <a:p>
            <a:r>
              <a:rPr lang="tr-TR" dirty="0" smtClean="0"/>
              <a:t>İşleri doğru biçimde, zamanında, doğru, istenilen şekilde, tatmin sağlayacak bir şekilde yapma ZAYIF YÖNLERİN  azaltılmasına, giderilmesine bağlıdır. İnsan Faktörleri yaklaşımının amacı sistemsel faktörleri iyileştirirken aynı zamanda insansal faktörleri geliştirmek ve böylece her iki yönden </a:t>
            </a:r>
            <a:r>
              <a:rPr lang="tr-TR" dirty="0" smtClean="0">
                <a:solidFill>
                  <a:srgbClr val="FF0000"/>
                </a:solidFill>
              </a:rPr>
              <a:t>optimum etkinlik </a:t>
            </a:r>
            <a:r>
              <a:rPr lang="tr-TR" dirty="0" smtClean="0"/>
              <a:t>hedefine ulaşmaktır. </a:t>
            </a:r>
          </a:p>
          <a:p>
            <a:r>
              <a:rPr lang="tr-TR" dirty="0" smtClean="0"/>
              <a:t>Böylece daha az iş kazası, uçak kazası, iş gecikmesi, onarım ve bakım masrafı, memnuniyetsizlik, uygunsuzluk durumuyla karşılaşılacaktır.  </a:t>
            </a:r>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5</a:t>
            </a:fld>
            <a:endParaRPr lang="en-GB" altLang="en-US"/>
          </a:p>
        </p:txBody>
      </p:sp>
    </p:spTree>
    <p:extLst>
      <p:ext uri="{BB962C8B-B14F-4D97-AF65-F5344CB8AC3E}">
        <p14:creationId xmlns:p14="http://schemas.microsoft.com/office/powerpoint/2010/main" val="133889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14693" y="1748117"/>
            <a:ext cx="860612" cy="3612777"/>
          </a:xfrm>
          <a:prstGeom prst="rect">
            <a:avLst/>
          </a:prstGeom>
          <a:solidFill>
            <a:schemeClr val="bg1"/>
          </a:solidFill>
        </p:spPr>
        <p:txBody>
          <a:bodyPr wrap="square" rtlCol="0">
            <a:spAutoFit/>
          </a:bodyPr>
          <a:lstStyle/>
          <a:p>
            <a:endParaRPr lang="tr-TR"/>
          </a:p>
        </p:txBody>
      </p:sp>
      <p:sp>
        <p:nvSpPr>
          <p:cNvPr id="2" name="Title 1"/>
          <p:cNvSpPr>
            <a:spLocks noGrp="1"/>
          </p:cNvSpPr>
          <p:nvPr>
            <p:ph type="title"/>
          </p:nvPr>
        </p:nvSpPr>
        <p:spPr/>
        <p:txBody>
          <a:bodyPr/>
          <a:lstStyle/>
          <a:p>
            <a:r>
              <a:rPr lang="tr-TR" dirty="0" smtClean="0"/>
              <a:t>İF Tasarımı</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6</a:t>
            </a:fld>
            <a:endParaRPr lang="en-GB" altLang="en-US"/>
          </a:p>
        </p:txBody>
      </p:sp>
      <p:sp>
        <p:nvSpPr>
          <p:cNvPr id="6" name="Text Box 9"/>
          <p:cNvSpPr txBox="1">
            <a:spLocks noChangeArrowheads="1"/>
          </p:cNvSpPr>
          <p:nvPr/>
        </p:nvSpPr>
        <p:spPr bwMode="auto">
          <a:xfrm>
            <a:off x="1219200" y="2070847"/>
            <a:ext cx="24384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600" dirty="0">
                <a:latin typeface="Arial Narrow" panose="020B0606020202030204" pitchFamily="34" charset="0"/>
                <a:ea typeface="MS PGothic" panose="020B0600070205080204" pitchFamily="34" charset="-128"/>
              </a:rPr>
              <a:t>Psychomotor</a:t>
            </a:r>
          </a:p>
          <a:p>
            <a:pPr>
              <a:spcBef>
                <a:spcPct val="50000"/>
              </a:spcBef>
              <a:buFontTx/>
              <a:buChar char="-"/>
            </a:pPr>
            <a:r>
              <a:rPr lang="en-US" altLang="ja-JP" sz="2000" b="0" dirty="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Eller, Dokunma, İtme, Çekme, Ayarlama</a:t>
            </a:r>
            <a:r>
              <a:rPr lang="en-US" altLang="ja-JP" sz="2000" b="0" dirty="0" smtClean="0">
                <a:latin typeface="Arial Narrow" panose="020B0606020202030204" pitchFamily="34" charset="0"/>
                <a:ea typeface="MS PGothic" panose="020B0600070205080204" pitchFamily="34" charset="-128"/>
              </a:rPr>
              <a:t>                     </a:t>
            </a:r>
            <a:endParaRPr lang="en-US" altLang="ja-JP" sz="2000" b="0" dirty="0">
              <a:latin typeface="Arial Narrow" panose="020B0606020202030204" pitchFamily="34" charset="0"/>
              <a:ea typeface="MS PGothic" panose="020B0600070205080204" pitchFamily="34" charset="-128"/>
            </a:endParaRPr>
          </a:p>
          <a:p>
            <a:pPr>
              <a:spcBef>
                <a:spcPct val="50000"/>
              </a:spcBef>
            </a:pPr>
            <a:endParaRPr lang="en-US" altLang="ja-JP" sz="2000" b="0" dirty="0">
              <a:latin typeface="Arial Narrow" panose="020B0606020202030204" pitchFamily="34" charset="0"/>
              <a:ea typeface="MS PGothic" panose="020B0600070205080204" pitchFamily="34" charset="-128"/>
            </a:endParaRPr>
          </a:p>
        </p:txBody>
      </p:sp>
      <p:sp>
        <p:nvSpPr>
          <p:cNvPr id="7" name="Text Box 10"/>
          <p:cNvSpPr txBox="1">
            <a:spLocks noChangeArrowheads="1"/>
          </p:cNvSpPr>
          <p:nvPr/>
        </p:nvSpPr>
        <p:spPr bwMode="auto">
          <a:xfrm>
            <a:off x="5638052" y="1999130"/>
            <a:ext cx="2286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ja-JP" sz="2600" dirty="0" smtClean="0">
                <a:latin typeface="Arial Narrow" panose="020B0606020202030204" pitchFamily="34" charset="0"/>
                <a:ea typeface="MS PGothic" panose="020B0600070205080204" pitchFamily="34" charset="-128"/>
              </a:rPr>
              <a:t>Girdi Araçları</a:t>
            </a:r>
            <a:endParaRPr lang="en-US" altLang="ja-JP" sz="2600" dirty="0">
              <a:latin typeface="Arial Narrow" panose="020B0606020202030204" pitchFamily="34" charset="0"/>
              <a:ea typeface="MS PGothic" panose="020B0600070205080204" pitchFamily="34" charset="-128"/>
            </a:endParaRPr>
          </a:p>
          <a:p>
            <a:pPr>
              <a:spcBef>
                <a:spcPct val="50000"/>
              </a:spcBef>
              <a:buFontTx/>
              <a:buChar char="-"/>
            </a:pPr>
            <a:r>
              <a:rPr lang="en-US" altLang="ja-JP" sz="2000" b="0" dirty="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Düğmeler, Direksiyon, Aletler, Araçlar, Klavye Tuşlar</a:t>
            </a:r>
            <a:r>
              <a:rPr lang="en-US" altLang="ja-JP" sz="2000" b="0" dirty="0" smtClean="0">
                <a:latin typeface="Arial Narrow" panose="020B0606020202030204" pitchFamily="34" charset="0"/>
                <a:ea typeface="MS PGothic" panose="020B0600070205080204" pitchFamily="34" charset="-128"/>
              </a:rPr>
              <a:t>            </a:t>
            </a:r>
            <a:endParaRPr lang="en-US" altLang="ja-JP" sz="2000" b="0" dirty="0">
              <a:latin typeface="Arial Narrow" panose="020B0606020202030204" pitchFamily="34" charset="0"/>
              <a:ea typeface="MS PGothic" panose="020B0600070205080204" pitchFamily="34" charset="-128"/>
            </a:endParaRPr>
          </a:p>
          <a:p>
            <a:pPr>
              <a:spcBef>
                <a:spcPct val="50000"/>
              </a:spcBef>
            </a:pPr>
            <a:endParaRPr lang="en-US" altLang="ja-JP" sz="2000" b="0" dirty="0">
              <a:latin typeface="Arial Narrow" panose="020B0606020202030204" pitchFamily="34" charset="0"/>
              <a:ea typeface="MS PGothic" panose="020B0600070205080204" pitchFamily="34" charset="-128"/>
            </a:endParaRPr>
          </a:p>
        </p:txBody>
      </p:sp>
      <p:sp>
        <p:nvSpPr>
          <p:cNvPr id="9" name="Text Box 14"/>
          <p:cNvSpPr txBox="1">
            <a:spLocks noChangeArrowheads="1"/>
          </p:cNvSpPr>
          <p:nvPr/>
        </p:nvSpPr>
        <p:spPr bwMode="auto">
          <a:xfrm>
            <a:off x="4254499" y="2442883"/>
            <a:ext cx="381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ja-JP" sz="2000" b="1" dirty="0" smtClean="0">
                <a:latin typeface="Times New Roman" panose="02020603050405020304" pitchFamily="18" charset="0"/>
                <a:ea typeface="MS PGothic" panose="020B0600070205080204" pitchFamily="34" charset="-128"/>
              </a:rPr>
              <a:t>ARA</a:t>
            </a:r>
          </a:p>
          <a:p>
            <a:pPr algn="ctr">
              <a:spcBef>
                <a:spcPct val="50000"/>
              </a:spcBef>
            </a:pPr>
            <a:r>
              <a:rPr lang="tr-TR" altLang="ja-JP" sz="2000" b="1" dirty="0" smtClean="0">
                <a:latin typeface="Times New Roman" panose="02020603050405020304" pitchFamily="18" charset="0"/>
                <a:ea typeface="MS PGothic" panose="020B0600070205080204" pitchFamily="34" charset="-128"/>
              </a:rPr>
              <a:t>YÜZ</a:t>
            </a:r>
            <a:endParaRPr lang="en-US" altLang="ja-JP" sz="2000" b="1" dirty="0">
              <a:latin typeface="Times New Roman" panose="02020603050405020304" pitchFamily="18" charset="0"/>
              <a:ea typeface="MS PGothic" panose="020B0600070205080204" pitchFamily="34" charset="-128"/>
            </a:endParaRPr>
          </a:p>
        </p:txBody>
      </p:sp>
      <p:sp>
        <p:nvSpPr>
          <p:cNvPr id="11" name="Text Box 8"/>
          <p:cNvSpPr txBox="1">
            <a:spLocks noChangeArrowheads="1"/>
          </p:cNvSpPr>
          <p:nvPr/>
        </p:nvSpPr>
        <p:spPr bwMode="auto">
          <a:xfrm>
            <a:off x="1385046" y="3807822"/>
            <a:ext cx="192292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ja-JP" sz="2800" dirty="0" smtClean="0">
                <a:latin typeface="Arial Narrow" panose="020B0606020202030204" pitchFamily="34" charset="0"/>
                <a:ea typeface="MS PGothic" panose="020B0600070205080204" pitchFamily="34" charset="-128"/>
              </a:rPr>
              <a:t>Beş Duyu</a:t>
            </a:r>
            <a:endParaRPr lang="en-US" altLang="ja-JP" sz="2800" dirty="0">
              <a:latin typeface="Arial Narrow" panose="020B0606020202030204" pitchFamily="34" charset="0"/>
              <a:ea typeface="MS PGothic" panose="020B0600070205080204" pitchFamily="34" charset="-128"/>
            </a:endParaRPr>
          </a:p>
          <a:p>
            <a:pPr>
              <a:spcBef>
                <a:spcPct val="50000"/>
              </a:spcBef>
            </a:pPr>
            <a:r>
              <a:rPr lang="en-US" altLang="ja-JP" sz="2000" b="0" dirty="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Görme</a:t>
            </a:r>
            <a:r>
              <a:rPr lang="en-US" altLang="ja-JP" sz="2000" b="0" dirty="0" smtClean="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
            </a:r>
            <a:br>
              <a:rPr lang="tr-TR" altLang="ja-JP" sz="2000" b="0" dirty="0" smtClean="0">
                <a:latin typeface="Arial Narrow" panose="020B0606020202030204" pitchFamily="34" charset="0"/>
                <a:ea typeface="MS PGothic" panose="020B0600070205080204" pitchFamily="34" charset="-128"/>
              </a:rPr>
            </a:br>
            <a:r>
              <a:rPr lang="en-US" altLang="ja-JP" sz="2000" b="0" dirty="0" smtClean="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İşitme</a:t>
            </a:r>
            <a:endParaRPr lang="en-US" altLang="ja-JP" sz="2000" b="0" dirty="0">
              <a:latin typeface="Arial Narrow" panose="020B0606020202030204" pitchFamily="34" charset="0"/>
              <a:ea typeface="MS PGothic" panose="020B0600070205080204" pitchFamily="34" charset="-128"/>
            </a:endParaRPr>
          </a:p>
        </p:txBody>
      </p:sp>
      <p:sp>
        <p:nvSpPr>
          <p:cNvPr id="12" name="Text Box 10"/>
          <p:cNvSpPr txBox="1">
            <a:spLocks noChangeArrowheads="1"/>
          </p:cNvSpPr>
          <p:nvPr/>
        </p:nvSpPr>
        <p:spPr bwMode="auto">
          <a:xfrm>
            <a:off x="5638052" y="3961225"/>
            <a:ext cx="2286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ja-JP" sz="2600" dirty="0" smtClean="0">
                <a:latin typeface="Arial Narrow" panose="020B0606020202030204" pitchFamily="34" charset="0"/>
                <a:ea typeface="MS PGothic" panose="020B0600070205080204" pitchFamily="34" charset="-128"/>
              </a:rPr>
              <a:t>Çıktı Araçları</a:t>
            </a:r>
            <a:endParaRPr lang="en-US" altLang="ja-JP" sz="2600" dirty="0">
              <a:latin typeface="Arial Narrow" panose="020B0606020202030204" pitchFamily="34" charset="0"/>
              <a:ea typeface="MS PGothic" panose="020B0600070205080204" pitchFamily="34" charset="-128"/>
            </a:endParaRPr>
          </a:p>
          <a:p>
            <a:pPr>
              <a:spcBef>
                <a:spcPct val="50000"/>
              </a:spcBef>
              <a:buFontTx/>
              <a:buChar char="-"/>
            </a:pPr>
            <a:r>
              <a:rPr lang="en-US" altLang="ja-JP" sz="2000" b="0" dirty="0">
                <a:latin typeface="Arial Narrow" panose="020B0606020202030204" pitchFamily="34" charset="0"/>
                <a:ea typeface="MS PGothic" panose="020B0600070205080204" pitchFamily="34" charset="-128"/>
              </a:rPr>
              <a:t> </a:t>
            </a:r>
            <a:r>
              <a:rPr lang="tr-TR" altLang="ja-JP" sz="2000" b="0" dirty="0" smtClean="0">
                <a:latin typeface="Arial Narrow" panose="020B0606020202030204" pitchFamily="34" charset="0"/>
                <a:ea typeface="MS PGothic" panose="020B0600070205080204" pitchFamily="34" charset="-128"/>
              </a:rPr>
              <a:t>Monitör, ekranlar,</a:t>
            </a:r>
          </a:p>
          <a:p>
            <a:pPr>
              <a:spcBef>
                <a:spcPct val="50000"/>
              </a:spcBef>
              <a:buFontTx/>
              <a:buChar char="-"/>
            </a:pPr>
            <a:r>
              <a:rPr lang="tr-TR" altLang="ja-JP" sz="2000" dirty="0" smtClean="0">
                <a:latin typeface="Arial Narrow" panose="020B0606020202030204" pitchFamily="34" charset="0"/>
                <a:ea typeface="MS PGothic" panose="020B0600070205080204" pitchFamily="34" charset="-128"/>
              </a:rPr>
              <a:t> Ses</a:t>
            </a:r>
            <a:endParaRPr lang="en-US" altLang="ja-JP" sz="2000" b="0" dirty="0">
              <a:latin typeface="Arial Narrow" panose="020B0606020202030204" pitchFamily="34" charset="0"/>
              <a:ea typeface="MS PGothic" panose="020B0600070205080204" pitchFamily="34" charset="-128"/>
            </a:endParaRPr>
          </a:p>
          <a:p>
            <a:pPr>
              <a:spcBef>
                <a:spcPct val="50000"/>
              </a:spcBef>
            </a:pPr>
            <a:endParaRPr lang="en-US" altLang="ja-JP" sz="2000" b="0" dirty="0">
              <a:latin typeface="Arial Narrow" panose="020B0606020202030204" pitchFamily="34" charset="0"/>
              <a:ea typeface="MS PGothic" panose="020B0600070205080204" pitchFamily="34" charset="-128"/>
            </a:endParaRPr>
          </a:p>
        </p:txBody>
      </p:sp>
      <p:sp>
        <p:nvSpPr>
          <p:cNvPr id="13" name="Line 7"/>
          <p:cNvSpPr>
            <a:spLocks noChangeShapeType="1"/>
          </p:cNvSpPr>
          <p:nvPr/>
        </p:nvSpPr>
        <p:spPr bwMode="auto">
          <a:xfrm>
            <a:off x="3102535" y="2300443"/>
            <a:ext cx="1110129" cy="0"/>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 name="Line 7"/>
          <p:cNvSpPr>
            <a:spLocks noChangeShapeType="1"/>
          </p:cNvSpPr>
          <p:nvPr/>
        </p:nvSpPr>
        <p:spPr bwMode="auto">
          <a:xfrm flipV="1">
            <a:off x="4919382" y="2291477"/>
            <a:ext cx="718670" cy="8965"/>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 name="Line 5"/>
          <p:cNvSpPr>
            <a:spLocks noChangeShapeType="1"/>
          </p:cNvSpPr>
          <p:nvPr/>
        </p:nvSpPr>
        <p:spPr bwMode="auto">
          <a:xfrm flipH="1">
            <a:off x="4914900" y="4572000"/>
            <a:ext cx="822512" cy="0"/>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 name="Line 5"/>
          <p:cNvSpPr>
            <a:spLocks noChangeShapeType="1"/>
          </p:cNvSpPr>
          <p:nvPr/>
        </p:nvSpPr>
        <p:spPr bwMode="auto">
          <a:xfrm flipH="1">
            <a:off x="3192181" y="4661647"/>
            <a:ext cx="822512" cy="0"/>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365284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Hata ve İnsan</a:t>
            </a:r>
            <a:endParaRPr lang="tr-TR" dirty="0"/>
          </a:p>
        </p:txBody>
      </p:sp>
      <p:sp>
        <p:nvSpPr>
          <p:cNvPr id="3" name="Content Placeholder 2"/>
          <p:cNvSpPr>
            <a:spLocks noGrp="1"/>
          </p:cNvSpPr>
          <p:nvPr>
            <p:ph idx="1"/>
          </p:nvPr>
        </p:nvSpPr>
        <p:spPr/>
        <p:txBody>
          <a:bodyPr/>
          <a:lstStyle/>
          <a:p>
            <a:r>
              <a:rPr lang="tr-TR" dirty="0" smtClean="0"/>
              <a:t>İnsanın evrensel olarak hataya yatkın olması</a:t>
            </a:r>
          </a:p>
          <a:p>
            <a:r>
              <a:rPr lang="tr-TR" dirty="0" smtClean="0"/>
              <a:t>Hatanın kaçınılmaz olması</a:t>
            </a:r>
          </a:p>
          <a:p>
            <a:r>
              <a:rPr lang="tr-TR" dirty="0" smtClean="0"/>
              <a:t>HF hatanın her zaman var olacağını, vuku olacağını veya meydana geleceğini varsayar.</a:t>
            </a:r>
          </a:p>
          <a:p>
            <a:r>
              <a:rPr lang="tr-TR" dirty="0" smtClean="0"/>
              <a:t>İşyeri düzenlemeleri, tasarımı ve işlemler hatayı minimize etmek üzere veya etkilerinin en az zarara yol açacak şekilde tasarımlanır veya düzenlenir </a:t>
            </a:r>
          </a:p>
          <a:p>
            <a:r>
              <a:rPr lang="tr-TR" dirty="0" smtClean="0"/>
              <a:t>Karmaşık ve net olmayan durumlar için araç ve gereçler, teçhizat, makineler, fiziksel yerleşmeler  İF çerçevesinde düzenlenir, ayarlanır ve genel performansa yaptığı katkılara bakılır</a:t>
            </a:r>
          </a:p>
          <a:p>
            <a:endParaRPr lang="tr-TR" dirty="0" smtClean="0"/>
          </a:p>
          <a:p>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7</a:t>
            </a:fld>
            <a:endParaRPr lang="en-GB" altLang="en-US"/>
          </a:p>
        </p:txBody>
      </p:sp>
    </p:spTree>
    <p:extLst>
      <p:ext uri="{BB962C8B-B14F-4D97-AF65-F5344CB8AC3E}">
        <p14:creationId xmlns:p14="http://schemas.microsoft.com/office/powerpoint/2010/main" val="54426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İF’ye göre İnsanın uyarlanma gücü</a:t>
            </a:r>
            <a:endParaRPr lang="tr-TR" dirty="0"/>
          </a:p>
        </p:txBody>
      </p:sp>
      <p:sp>
        <p:nvSpPr>
          <p:cNvPr id="3" name="Content Placeholder 2"/>
          <p:cNvSpPr>
            <a:spLocks noGrp="1"/>
          </p:cNvSpPr>
          <p:nvPr>
            <p:ph idx="1"/>
          </p:nvPr>
        </p:nvSpPr>
        <p:spPr/>
        <p:txBody>
          <a:bodyPr/>
          <a:lstStyle/>
          <a:p>
            <a:r>
              <a:rPr lang="tr-TR" dirty="0" smtClean="0"/>
              <a:t>İnsan çok güçlü, </a:t>
            </a:r>
          </a:p>
          <a:p>
            <a:r>
              <a:rPr lang="tr-TR" dirty="0" smtClean="0"/>
              <a:t>Esnek</a:t>
            </a:r>
          </a:p>
          <a:p>
            <a:r>
              <a:rPr lang="tr-TR" dirty="0" smtClean="0"/>
              <a:t>Eksiklik ve yetersizliklerini çok çabuk giderebilen</a:t>
            </a:r>
          </a:p>
          <a:p>
            <a:r>
              <a:rPr lang="tr-TR" dirty="0" smtClean="0"/>
              <a:t>Kendisini ayarlayabilen, eğitebilen </a:t>
            </a:r>
          </a:p>
          <a:p>
            <a:r>
              <a:rPr lang="tr-TR" dirty="0" smtClean="0"/>
              <a:t>Bilgileri süzüp değerlendirebilen</a:t>
            </a:r>
          </a:p>
          <a:p>
            <a:r>
              <a:rPr lang="tr-TR" dirty="0" smtClean="0"/>
              <a:t>Alayabilen ve doğruyu bulabilen bir varlıktır. </a:t>
            </a:r>
          </a:p>
          <a:p>
            <a:r>
              <a:rPr lang="tr-TR" dirty="0" smtClean="0"/>
              <a:t>Beyin zeki bir varlıktır.</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8</a:t>
            </a:fld>
            <a:endParaRPr lang="en-GB" altLang="en-US"/>
          </a:p>
        </p:txBody>
      </p:sp>
    </p:spTree>
    <p:extLst>
      <p:ext uri="{BB962C8B-B14F-4D97-AF65-F5344CB8AC3E}">
        <p14:creationId xmlns:p14="http://schemas.microsoft.com/office/powerpoint/2010/main" val="376678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Karmaşıklıklar çözülebilir</a:t>
            </a:r>
            <a:endParaRPr lang="tr-TR" dirty="0"/>
          </a:p>
        </p:txBody>
      </p:sp>
      <p:sp>
        <p:nvSpPr>
          <p:cNvPr id="3" name="Content Placeholder 2"/>
          <p:cNvSpPr>
            <a:spLocks noGrp="1"/>
          </p:cNvSpPr>
          <p:nvPr>
            <p:ph idx="1"/>
          </p:nvPr>
        </p:nvSpPr>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r>
              <a:rPr lang="tr-TR" dirty="0" smtClean="0"/>
              <a:t>Çizgiler düz mü? Yamuk mu?</a:t>
            </a:r>
            <a:endParaRPr lang="tr-TR" dirty="0"/>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47131E8F-C707-4548-A4D5-68D1B59FA42C}" type="slidenum">
              <a:rPr lang="en-GB" altLang="en-US" smtClean="0"/>
              <a:pPr>
                <a:defRPr/>
              </a:pPr>
              <a:t>9</a:t>
            </a:fld>
            <a:endParaRPr lang="en-GB" altLang="en-US"/>
          </a:p>
        </p:txBody>
      </p:sp>
      <p:pic>
        <p:nvPicPr>
          <p:cNvPr id="6" name="Picture 2" descr="att00020"/>
          <p:cNvPicPr>
            <a:picLocks noChangeAspect="1" noChangeArrowheads="1"/>
          </p:cNvPicPr>
          <p:nvPr/>
        </p:nvPicPr>
        <p:blipFill>
          <a:blip r:embed="rId2">
            <a:extLst>
              <a:ext uri="{28A0092B-C50C-407E-A947-70E740481C1C}">
                <a14:useLocalDpi xmlns:a14="http://schemas.microsoft.com/office/drawing/2010/main" val="0"/>
              </a:ext>
            </a:extLst>
          </a:blip>
          <a:srcRect l="5833" t="4167" r="4167" b="21606"/>
          <a:stretch>
            <a:fillRect/>
          </a:stretch>
        </p:blipFill>
        <p:spPr bwMode="auto">
          <a:xfrm>
            <a:off x="1120588" y="1583267"/>
            <a:ext cx="6508377" cy="390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848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946</TotalTime>
  <Words>1302</Words>
  <Application>Microsoft Office PowerPoint</Application>
  <PresentationFormat>On-screen Show (4:3)</PresentationFormat>
  <Paragraphs>209</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Arial Narrow</vt:lpstr>
      <vt:lpstr>Times New Roman</vt:lpstr>
      <vt:lpstr>Trebuchet MS</vt:lpstr>
      <vt:lpstr>Wingdings 3</vt:lpstr>
      <vt:lpstr>Facet</vt:lpstr>
      <vt:lpstr>İnsan Faktörleri Giriş ve Genel Tanıtım</vt:lpstr>
      <vt:lpstr>Tanım-1</vt:lpstr>
      <vt:lpstr>İşin Yapıdığı yer Nedir?</vt:lpstr>
      <vt:lpstr>Tanım-2</vt:lpstr>
      <vt:lpstr>Güçlü – Zayıf Yönler</vt:lpstr>
      <vt:lpstr>İF Tasarımı</vt:lpstr>
      <vt:lpstr>Hata ve İnsan</vt:lpstr>
      <vt:lpstr>İF’ye göre İnsanın uyarlanma gücü</vt:lpstr>
      <vt:lpstr>Karmaşıklıklar çözülebilir</vt:lpstr>
      <vt:lpstr>İşyerinde Hatalar</vt:lpstr>
      <vt:lpstr>Hata nedir</vt:lpstr>
      <vt:lpstr>Hata Riskinin Tetikleyicileri</vt:lpstr>
      <vt:lpstr>Bireysel Etkenler</vt:lpstr>
      <vt:lpstr>İşyeri Önlemleri</vt:lpstr>
      <vt:lpstr>İF Hedef Alanları</vt:lpstr>
      <vt:lpstr>İnsan Faktörleri Barametresi</vt:lpstr>
      <vt:lpstr>İşletmeler ve İF</vt:lpstr>
      <vt:lpstr>Standartlar</vt:lpstr>
      <vt:lpstr>İnsan Faktörü açısından kabul edilemez</vt:lpstr>
      <vt:lpstr>Yakıt göstergesi yanlış uçağa monte edilmiş</vt:lpstr>
      <vt:lpstr>Teknik + İnsan = Sistem hatası</vt:lpstr>
      <vt:lpstr>İnsan Faktörü açısından inceleme</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Template</dc:title>
  <dc:creator>Presentation Magazine</dc:creator>
  <cp:lastModifiedBy>Hüner</cp:lastModifiedBy>
  <cp:revision>128</cp:revision>
  <dcterms:created xsi:type="dcterms:W3CDTF">2009-11-03T13:35:13Z</dcterms:created>
  <dcterms:modified xsi:type="dcterms:W3CDTF">2017-09-26T18:58:53Z</dcterms:modified>
</cp:coreProperties>
</file>