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78" r:id="rId3"/>
    <p:sldId id="279" r:id="rId4"/>
    <p:sldId id="257" r:id="rId5"/>
    <p:sldId id="280" r:id="rId6"/>
    <p:sldId id="281" r:id="rId7"/>
    <p:sldId id="282" r:id="rId8"/>
    <p:sldId id="283" r:id="rId9"/>
    <p:sldId id="284" r:id="rId10"/>
    <p:sldId id="285" r:id="rId11"/>
    <p:sldId id="286" r:id="rId12"/>
    <p:sldId id="287" r:id="rId13"/>
    <p:sldId id="288" r:id="rId14"/>
    <p:sldId id="289" r:id="rId15"/>
    <p:sldId id="290" r:id="rId16"/>
    <p:sldId id="291" r:id="rId17"/>
    <p:sldId id="258" r:id="rId18"/>
    <p:sldId id="259" r:id="rId19"/>
    <p:sldId id="260" r:id="rId20"/>
    <p:sldId id="261" r:id="rId21"/>
    <p:sldId id="263" r:id="rId22"/>
    <p:sldId id="264" r:id="rId23"/>
    <p:sldId id="265" r:id="rId24"/>
    <p:sldId id="276" r:id="rId25"/>
    <p:sldId id="262" r:id="rId26"/>
    <p:sldId id="268" r:id="rId27"/>
    <p:sldId id="269" r:id="rId28"/>
    <p:sldId id="270" r:id="rId29"/>
    <p:sldId id="266" r:id="rId30"/>
    <p:sldId id="267" r:id="rId31"/>
    <p:sldId id="271" r:id="rId32"/>
    <p:sldId id="272" r:id="rId33"/>
    <p:sldId id="274" r:id="rId34"/>
    <p:sldId id="273" r:id="rId35"/>
    <p:sldId id="275" r:id="rId36"/>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78"/>
            <p14:sldId id="279"/>
            <p14:sldId id="257"/>
            <p14:sldId id="280"/>
            <p14:sldId id="281"/>
            <p14:sldId id="282"/>
            <p14:sldId id="283"/>
            <p14:sldId id="284"/>
            <p14:sldId id="285"/>
            <p14:sldId id="286"/>
            <p14:sldId id="287"/>
            <p14:sldId id="288"/>
            <p14:sldId id="289"/>
            <p14:sldId id="290"/>
            <p14:sldId id="291"/>
            <p14:sldId id="258"/>
            <p14:sldId id="259"/>
            <p14:sldId id="260"/>
            <p14:sldId id="261"/>
            <p14:sldId id="263"/>
            <p14:sldId id="264"/>
            <p14:sldId id="265"/>
            <p14:sldId id="276"/>
            <p14:sldId id="262"/>
            <p14:sldId id="268"/>
            <p14:sldId id="269"/>
            <p14:sldId id="270"/>
            <p14:sldId id="266"/>
            <p14:sldId id="267"/>
            <p14:sldId id="271"/>
            <p14:sldId id="272"/>
            <p14:sldId id="274"/>
            <p14:sldId id="273"/>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9467" autoAdjust="0"/>
  </p:normalViewPr>
  <p:slideViewPr>
    <p:cSldViewPr>
      <p:cViewPr varScale="1">
        <p:scale>
          <a:sx n="88" d="100"/>
          <a:sy n="88" d="100"/>
        </p:scale>
        <p:origin x="13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27.2.2018</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27.2.2018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27.2.2018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0.png"/><Relationship Id="rId9" Type="http://schemas.microsoft.com/office/2007/relationships/hdphoto" Target="../media/hdphoto9.wdp"/></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fontScale="90000"/>
          </a:bodyPr>
          <a:lstStyle/>
          <a:p>
            <a:r>
              <a:rPr lang="tr-TR" sz="3300" dirty="0" smtClean="0"/>
              <a:t>Mürettebat Kaynaklarının Yönetiminde (MKY)</a:t>
            </a:r>
            <a:r>
              <a:rPr lang="tr-TR" dirty="0" smtClean="0"/>
              <a:t/>
            </a:r>
            <a:br>
              <a:rPr lang="tr-TR" dirty="0" smtClean="0"/>
            </a:br>
            <a:r>
              <a:rPr lang="tr-TR" sz="5600" dirty="0" smtClean="0"/>
              <a:t>İNSAN FAKTÖRLERİ</a:t>
            </a:r>
            <a:endParaRPr lang="tr-TR" sz="40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14. 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Zihinsel beceriler: </a:t>
            </a:r>
            <a:r>
              <a:rPr lang="tr-TR" sz="4000" dirty="0">
                <a:solidFill>
                  <a:srgbClr val="FF0000"/>
                </a:solidFill>
              </a:rPr>
              <a:t>Kararlara Katılma</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Karar verme süreçlerine katılma derecesi aynı zamanda </a:t>
            </a:r>
            <a:r>
              <a:rPr lang="tr-TR" i="1" dirty="0" smtClean="0">
                <a:solidFill>
                  <a:srgbClr val="FF0000"/>
                </a:solidFill>
              </a:rPr>
              <a:t>işletmenin kültürüne </a:t>
            </a:r>
            <a:r>
              <a:rPr lang="tr-TR" dirty="0" smtClean="0"/>
              <a:t>ve zaman içinde geliştirdiği «norm» adını verdiğimiz </a:t>
            </a:r>
            <a:r>
              <a:rPr lang="tr-TR" i="1" dirty="0" smtClean="0">
                <a:solidFill>
                  <a:srgbClr val="FF0000"/>
                </a:solidFill>
              </a:rPr>
              <a:t>kalıplaşmış davranış biçimlerine </a:t>
            </a:r>
            <a:r>
              <a:rPr lang="tr-TR" dirty="0" smtClean="0"/>
              <a:t>bağlıdır. </a:t>
            </a:r>
          </a:p>
          <a:p>
            <a:r>
              <a:rPr lang="tr-TR" dirty="0" smtClean="0"/>
              <a:t>Kaptanlar rollerini ve sahip oldukları otoriteyi nasıl anlıyorlar, algı ve değerlendirmelerini ekibin diğer üyeleriyle paylaşmaya ve onlardan değerlendirme almaya yatkın kişiler mi? </a:t>
            </a:r>
          </a:p>
          <a:p>
            <a:r>
              <a:rPr lang="tr-TR" dirty="0" smtClean="0"/>
              <a:t>Günümüzde kaptanlar rollerini açık bir biçimde uyum ve ahenge önem veren kişiler olarak oynamaktadırlar. Bu kişilere </a:t>
            </a:r>
            <a:r>
              <a:rPr lang="tr-TR" b="1" dirty="0" err="1">
                <a:solidFill>
                  <a:srgbClr val="FF0000"/>
                </a:solidFill>
              </a:rPr>
              <a:t>affiliative</a:t>
            </a:r>
            <a:r>
              <a:rPr lang="tr-TR" b="1" dirty="0">
                <a:solidFill>
                  <a:srgbClr val="FF0000"/>
                </a:solidFill>
              </a:rPr>
              <a:t> </a:t>
            </a:r>
            <a:r>
              <a:rPr lang="tr-TR" b="1" dirty="0" err="1" smtClean="0">
                <a:solidFill>
                  <a:srgbClr val="FF0000"/>
                </a:solidFill>
              </a:rPr>
              <a:t>leader</a:t>
            </a:r>
            <a:r>
              <a:rPr lang="tr-TR" b="1" dirty="0" smtClean="0">
                <a:solidFill>
                  <a:srgbClr val="FF0000"/>
                </a:solidFill>
              </a:rPr>
              <a:t> </a:t>
            </a:r>
            <a:r>
              <a:rPr lang="tr-TR" dirty="0" smtClean="0"/>
              <a:t>denir. Yani </a:t>
            </a:r>
            <a:r>
              <a:rPr lang="tr-TR" b="1" dirty="0" smtClean="0">
                <a:solidFill>
                  <a:srgbClr val="FF0000"/>
                </a:solidFill>
              </a:rPr>
              <a:t>Sempatik Lider</a:t>
            </a:r>
            <a:r>
              <a:rPr lang="tr-TR" dirty="0" smtClean="0"/>
              <a:t>… </a:t>
            </a:r>
            <a:r>
              <a:rPr lang="tr-TR" b="1" dirty="0" smtClean="0">
                <a:solidFill>
                  <a:srgbClr val="FF0000"/>
                </a:solidFill>
              </a:rPr>
              <a:t>İltifat eden lider</a:t>
            </a:r>
            <a:r>
              <a:rPr lang="tr-TR" dirty="0" smtClean="0"/>
              <a:t>…. </a:t>
            </a:r>
            <a:r>
              <a:rPr lang="tr-TR" b="1" dirty="0" err="1" smtClean="0">
                <a:solidFill>
                  <a:srgbClr val="FF0000"/>
                </a:solidFill>
              </a:rPr>
              <a:t>Sempo</a:t>
            </a:r>
            <a:r>
              <a:rPr lang="tr-TR" b="1" dirty="0" smtClean="0">
                <a:solidFill>
                  <a:srgbClr val="FF0000"/>
                </a:solidFill>
              </a:rPr>
              <a:t>-romantik lider</a:t>
            </a:r>
            <a:r>
              <a:rPr lang="tr-TR" dirty="0" smtClean="0"/>
              <a:t>…</a:t>
            </a:r>
            <a:endParaRPr lang="tr-TR"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spTree>
    <p:extLst>
      <p:ext uri="{BB962C8B-B14F-4D97-AF65-F5344CB8AC3E}">
        <p14:creationId xmlns:p14="http://schemas.microsoft.com/office/powerpoint/2010/main" val="69615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Afili Lider – </a:t>
            </a:r>
            <a:r>
              <a:rPr lang="tr-TR" b="1" dirty="0" smtClean="0">
                <a:solidFill>
                  <a:srgbClr val="FF0000"/>
                </a:solidFill>
              </a:rPr>
              <a:t>Sempatik Lider</a:t>
            </a:r>
            <a:endParaRPr lang="tr-TR"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pic>
        <p:nvPicPr>
          <p:cNvPr id="9" name="Resim 8"/>
          <p:cNvPicPr/>
          <p:nvPr/>
        </p:nvPicPr>
        <p:blipFill rotWithShape="1">
          <a:blip r:embed="rId2">
            <a:extLst>
              <a:ext uri="{BEBA8EAE-BF5A-486C-A8C5-ECC9F3942E4B}">
                <a14:imgProps xmlns:a14="http://schemas.microsoft.com/office/drawing/2010/main">
                  <a14:imgLayer r:embed="rId3">
                    <a14:imgEffect>
                      <a14:backgroundRemoval t="28125" b="87760" l="29706" r="79853">
                        <a14:backgroundMark x1="72721" y1="76302" x2="72721" y2="76302"/>
                        <a14:backgroundMark x1="66250" y1="72266" x2="66250" y2="72266"/>
                        <a14:backgroundMark x1="61397" y1="72526" x2="61397" y2="72526"/>
                        <a14:backgroundMark x1="55368" y1="72135" x2="55368" y2="72135"/>
                        <a14:backgroundMark x1="66397" y1="43880" x2="66397" y2="43880"/>
                        <a14:backgroundMark x1="64779" y1="43620" x2="64779" y2="43620"/>
                        <a14:backgroundMark x1="62794" y1="44010" x2="62794" y2="44010"/>
                        <a14:backgroundMark x1="35956" y1="44141" x2="35956" y2="44141"/>
                        <a14:backgroundMark x1="38015" y1="43880" x2="38015" y2="43880"/>
                      </a14:backgroundRemoval>
                    </a14:imgEffect>
                  </a14:imgLayer>
                </a14:imgProps>
              </a:ext>
            </a:extLst>
          </a:blip>
          <a:srcRect l="29940" t="27937" r="20650" b="14606"/>
          <a:stretch/>
        </p:blipFill>
        <p:spPr bwMode="auto">
          <a:xfrm>
            <a:off x="2632074" y="1700808"/>
            <a:ext cx="6260406" cy="4320480"/>
          </a:xfrm>
          <a:prstGeom prst="rect">
            <a:avLst/>
          </a:prstGeom>
          <a:ln>
            <a:noFill/>
          </a:ln>
          <a:extLst>
            <a:ext uri="{53640926-AAD7-44D8-BBD7-CCE9431645EC}">
              <a14:shadowObscured xmlns:a14="http://schemas.microsoft.com/office/drawing/2010/main"/>
            </a:ext>
          </a:extLst>
        </p:spPr>
      </p:pic>
      <p:pic>
        <p:nvPicPr>
          <p:cNvPr id="8194" name="Picture 2" descr="Image result for &quot;affiliative lead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80928"/>
            <a:ext cx="3024337" cy="226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5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Afili Lider – </a:t>
            </a:r>
            <a:r>
              <a:rPr lang="tr-TR" b="1" dirty="0">
                <a:solidFill>
                  <a:srgbClr val="FF0000"/>
                </a:solidFill>
              </a:rPr>
              <a:t>İltifatkâr Lider</a:t>
            </a:r>
          </a:p>
        </p:txBody>
      </p:sp>
      <p:sp>
        <p:nvSpPr>
          <p:cNvPr id="3" name="İçerik Yer Tutucusu 2"/>
          <p:cNvSpPr>
            <a:spLocks noGrp="1"/>
          </p:cNvSpPr>
          <p:nvPr>
            <p:ph idx="1"/>
          </p:nvPr>
        </p:nvSpPr>
        <p:spPr>
          <a:xfrm>
            <a:off x="457200" y="5301208"/>
            <a:ext cx="8229600" cy="824955"/>
          </a:xfrm>
        </p:spPr>
        <p:txBody>
          <a:bodyPr>
            <a:normAutofit fontScale="77500" lnSpcReduction="20000"/>
          </a:bodyPr>
          <a:lstStyle/>
          <a:p>
            <a:pPr>
              <a:buFontTx/>
              <a:buChar char="-"/>
            </a:pPr>
            <a:r>
              <a:rPr lang="tr-TR" dirty="0" smtClean="0"/>
              <a:t>Selam, bu gün çok </a:t>
            </a:r>
            <a:r>
              <a:rPr lang="tr-TR" b="1" dirty="0" smtClean="0">
                <a:solidFill>
                  <a:srgbClr val="FF0000"/>
                </a:solidFill>
              </a:rPr>
              <a:t>şıksın</a:t>
            </a:r>
            <a:r>
              <a:rPr lang="tr-TR" dirty="0" smtClean="0"/>
              <a:t>…</a:t>
            </a:r>
          </a:p>
          <a:p>
            <a:pPr>
              <a:buFontTx/>
              <a:buChar char="-"/>
            </a:pPr>
            <a:r>
              <a:rPr lang="tr-TR" dirty="0" smtClean="0"/>
              <a:t>Ne güzel tebessüm ediyorsun... </a:t>
            </a:r>
            <a:r>
              <a:rPr lang="tr-TR" dirty="0" smtClean="0">
                <a:solidFill>
                  <a:srgbClr val="FF0000"/>
                </a:solidFill>
              </a:rPr>
              <a:t>Ağzından bal akıyor</a:t>
            </a:r>
            <a:r>
              <a:rPr lang="tr-TR" dirty="0" smtClean="0"/>
              <a:t>…</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pic>
        <p:nvPicPr>
          <p:cNvPr id="9218" name="Picture 2" descr="Image result for complemen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125" l="10000" r="97237">
                        <a14:foregroundMark x1="27895" y1="42125" x2="27895" y2="42125"/>
                        <a14:foregroundMark x1="78092" y1="76375" x2="78092" y2="76375"/>
                        <a14:foregroundMark x1="71711" y1="70125" x2="76316" y2="75250"/>
                        <a14:foregroundMark x1="35329" y1="69750" x2="35329" y2="69750"/>
                        <a14:foregroundMark x1="31711" y1="76000" x2="32434" y2="77375"/>
                        <a14:foregroundMark x1="26776" y1="76375" x2="28092" y2="81500"/>
                        <a14:foregroundMark x1="81382" y1="73625" x2="83026" y2="77750"/>
                        <a14:foregroundMark x1="69737" y1="77375" x2="77961" y2="81500"/>
                        <a14:foregroundMark x1="59342" y1="21375" x2="59342" y2="21375"/>
                        <a14:foregroundMark x1="29342" y1="16125" x2="58618" y2="45875"/>
                        <a14:foregroundMark x1="36645" y1="77375" x2="73553" y2="88125"/>
                        <a14:foregroundMark x1="32763" y1="82500" x2="66842" y2="90500"/>
                        <a14:foregroundMark x1="36447" y1="93250" x2="59211" y2="80125"/>
                        <a14:foregroundMark x1="44605" y1="91250" x2="59013" y2="89875"/>
                        <a14:foregroundMark x1="94145" y1="59000" x2="94671" y2="74250"/>
                        <a14:foregroundMark x1="95921" y1="67375" x2="95197" y2="70750"/>
                      </a14:backgroundRemoval>
                    </a14:imgEffect>
                  </a14:imgLayer>
                </a14:imgProps>
              </a:ext>
              <a:ext uri="{28A0092B-C50C-407E-A947-70E740481C1C}">
                <a14:useLocalDpi xmlns:a14="http://schemas.microsoft.com/office/drawing/2010/main" val="0"/>
              </a:ext>
            </a:extLst>
          </a:blip>
          <a:srcRect/>
          <a:stretch>
            <a:fillRect/>
          </a:stretch>
        </p:blipFill>
        <p:spPr bwMode="auto">
          <a:xfrm>
            <a:off x="899592" y="1196752"/>
            <a:ext cx="7776864" cy="409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0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Kişilerarası Beceriler: </a:t>
            </a:r>
            <a:r>
              <a:rPr lang="tr-TR" dirty="0" smtClean="0">
                <a:solidFill>
                  <a:srgbClr val="FF0000"/>
                </a:solidFill>
              </a:rPr>
              <a:t>İletişim</a:t>
            </a:r>
            <a:endParaRPr lang="tr-TR" dirty="0">
              <a:solidFill>
                <a:srgbClr val="FF0000"/>
              </a:solidFill>
            </a:endParaRPr>
          </a:p>
        </p:txBody>
      </p:sp>
      <p:sp>
        <p:nvSpPr>
          <p:cNvPr id="3" name="İçerik Yer Tutucusu 2"/>
          <p:cNvSpPr>
            <a:spLocks noGrp="1"/>
          </p:cNvSpPr>
          <p:nvPr>
            <p:ph idx="1"/>
          </p:nvPr>
        </p:nvSpPr>
        <p:spPr>
          <a:xfrm>
            <a:off x="457200" y="1340768"/>
            <a:ext cx="8435280" cy="4785395"/>
          </a:xfrm>
        </p:spPr>
        <p:txBody>
          <a:bodyPr>
            <a:noAutofit/>
          </a:bodyPr>
          <a:lstStyle/>
          <a:p>
            <a:r>
              <a:rPr lang="tr-TR" sz="2550" dirty="0" smtClean="0"/>
              <a:t>İyi bir MKY için, uçuş ekibi arasında </a:t>
            </a:r>
            <a:r>
              <a:rPr lang="tr-TR" sz="2550" dirty="0" smtClean="0">
                <a:solidFill>
                  <a:srgbClr val="FF0000"/>
                </a:solidFill>
              </a:rPr>
              <a:t>iyi bir iletişim ilişkisinin</a:t>
            </a:r>
            <a:r>
              <a:rPr lang="tr-TR" sz="2550" dirty="0" smtClean="0"/>
              <a:t> bulunması mutlak gerekliliktir.</a:t>
            </a:r>
          </a:p>
          <a:p>
            <a:r>
              <a:rPr lang="tr-TR" sz="2550" dirty="0" smtClean="0"/>
              <a:t>Haberleşme sürecinde en önemli faktör </a:t>
            </a:r>
            <a:r>
              <a:rPr lang="tr-TR" sz="2550" u="sng" dirty="0" smtClean="0"/>
              <a:t>bilginin doğru ve zamanında aktarılmasıdır</a:t>
            </a:r>
            <a:r>
              <a:rPr lang="tr-TR" sz="2550" dirty="0" smtClean="0"/>
              <a:t>. Böylece uçuş ekibi karşılaşılan sorunların çözümünde ortak bir «zihin modeli» üzerinden hareket eder, farkındalığını arttırır, daha etkili ve daha doğru kararlar alır. </a:t>
            </a:r>
          </a:p>
          <a:p>
            <a:r>
              <a:rPr lang="tr-TR" sz="2550" dirty="0" smtClean="0"/>
              <a:t>Uçakta </a:t>
            </a:r>
            <a:r>
              <a:rPr lang="tr-TR" sz="2550" dirty="0" smtClean="0">
                <a:solidFill>
                  <a:srgbClr val="FF0000"/>
                </a:solidFill>
              </a:rPr>
              <a:t>kişilerarası etkileşim ve iletişim kültürü </a:t>
            </a:r>
            <a:r>
              <a:rPr lang="tr-TR" sz="2550" dirty="0" smtClean="0"/>
              <a:t>oluşturmak gerekir. Bu kültürde konuşma dili, seslerin tonu, güvenilirlik, inandırıcılık önem kazanır. Bu açıdan tüm uçuş ekibinin iletişim ilişkilerini geliştirme yönünde çaba harcaması, dikkatli ve özenli olması bu kültürü besler ve geliştirir. </a:t>
            </a:r>
            <a:endParaRPr lang="tr-TR" sz="2550"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spTree>
    <p:extLst>
      <p:ext uri="{BB962C8B-B14F-4D97-AF65-F5344CB8AC3E}">
        <p14:creationId xmlns:p14="http://schemas.microsoft.com/office/powerpoint/2010/main" val="106641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Kişilerarası Beceriler: </a:t>
            </a:r>
            <a:r>
              <a:rPr lang="tr-TR" dirty="0">
                <a:solidFill>
                  <a:srgbClr val="FF0000"/>
                </a:solidFill>
              </a:rPr>
              <a:t>İletişim</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İletişim süreci aslında işletmenin örgütsel ortamında gerçekleşir ve derin bir biçimde </a:t>
            </a:r>
            <a:r>
              <a:rPr lang="tr-TR" dirty="0" smtClean="0">
                <a:solidFill>
                  <a:srgbClr val="FF0000"/>
                </a:solidFill>
              </a:rPr>
              <a:t>örgütün kültürel ortamından </a:t>
            </a:r>
            <a:r>
              <a:rPr lang="tr-TR" dirty="0" smtClean="0"/>
              <a:t>da etkilenir. </a:t>
            </a:r>
          </a:p>
          <a:p>
            <a:r>
              <a:rPr lang="tr-TR" dirty="0" smtClean="0"/>
              <a:t>Bunun yanında pilotun ve uçuş ekibinin </a:t>
            </a:r>
            <a:r>
              <a:rPr lang="tr-TR" dirty="0" smtClean="0">
                <a:solidFill>
                  <a:srgbClr val="FF0000"/>
                </a:solidFill>
              </a:rPr>
              <a:t>deneyimli kişiler </a:t>
            </a:r>
            <a:r>
              <a:rPr lang="tr-TR" dirty="0" smtClean="0"/>
              <a:t>olmasına bağlıdır. Deneyimli kişilerin olayları algılama ve değerlendirme biçimi ve rol oynama yaklaşımları daha profesyoneldir. </a:t>
            </a:r>
          </a:p>
          <a:p>
            <a:r>
              <a:rPr lang="tr-TR" dirty="0" smtClean="0"/>
              <a:t>İletişimin etkinliği ayrıca </a:t>
            </a:r>
            <a:r>
              <a:rPr lang="tr-TR" dirty="0" smtClean="0">
                <a:solidFill>
                  <a:srgbClr val="FF0000"/>
                </a:solidFill>
              </a:rPr>
              <a:t>görevin niteliğine, operasyon çevresine, uçuşun hangi safhasında </a:t>
            </a:r>
            <a:r>
              <a:rPr lang="tr-TR" dirty="0" smtClean="0"/>
              <a:t>bulunulduğuna, uçuşun normal şartlarda mı yoksa acil şartlar altında mı gerçekleştirildiğine bağlıdır. </a:t>
            </a:r>
          </a:p>
          <a:p>
            <a:r>
              <a:rPr lang="tr-TR" dirty="0" smtClean="0"/>
              <a:t>İletişim konuşma biçiminden, kullanılan teknik terimlerden, anlatım tarzlarından da etkilenir.</a:t>
            </a:r>
          </a:p>
          <a:p>
            <a:r>
              <a:rPr lang="tr-TR" dirty="0" smtClean="0"/>
              <a:t>Bu çerçevede beden dili, mimikler, cümlenin açık ve tam olarak ifade edilip edilmemesi gibi faktörlerden de etkilenir. </a:t>
            </a:r>
          </a:p>
          <a:p>
            <a:r>
              <a:rPr lang="tr-TR" dirty="0" smtClean="0"/>
              <a:t>Bu gibi faktörler nedeniyle kaptanlar ve uçuş ekibinde yer alan diğer kişiler iletişim sürecinde küçük nüans farklılıklarına dikkat etmeli iletişimi aksatan faktörleri  ve engelleri ortadan kaldırmaya yönelik  çaba içinde olmalıdırlar.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383505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Kişilerarası Beceriler: </a:t>
            </a:r>
            <a:r>
              <a:rPr lang="tr-TR" dirty="0" smtClean="0">
                <a:solidFill>
                  <a:srgbClr val="FF0000"/>
                </a:solidFill>
              </a:rPr>
              <a:t>Takım çalışması</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Takım çalışması, uçuş ekibinin bireysel olarak oraya koyacağı performanstan çok daha fazlasını elde etmemize imkan sağlar. Buna </a:t>
            </a:r>
            <a:r>
              <a:rPr lang="tr-TR" b="1" dirty="0" smtClean="0">
                <a:solidFill>
                  <a:srgbClr val="FF0000"/>
                </a:solidFill>
              </a:rPr>
              <a:t>sinerjik etki </a:t>
            </a:r>
            <a:r>
              <a:rPr lang="tr-TR" dirty="0" smtClean="0"/>
              <a:t>adı verilir. Sinerjik etki, takım üyelerinin görevin gerçekleştirilmesine yönelik olarak birbirleriyle güçlü bir ilişki ve etkileşim içinde olmalarıyla sağlanır. Bunun yanında her uçuş ekibi üyesi kendisini «güçlü» hissetmeli ve yapacağı katkıyı en üst düzeyde yapacak şekilde kendini özgür bir kişi olarak değerlendirmelidir. </a:t>
            </a:r>
            <a:r>
              <a:rPr lang="tr-TR" b="1" dirty="0" smtClean="0">
                <a:solidFill>
                  <a:srgbClr val="FF0000"/>
                </a:solidFill>
              </a:rPr>
              <a:t>Takıma bağlı </a:t>
            </a:r>
            <a:r>
              <a:rPr lang="tr-TR" b="1" dirty="0" smtClean="0"/>
              <a:t>ve aynı zamanda </a:t>
            </a:r>
            <a:r>
              <a:rPr lang="tr-TR" b="1" dirty="0" smtClean="0">
                <a:solidFill>
                  <a:srgbClr val="FF0000"/>
                </a:solidFill>
              </a:rPr>
              <a:t>özgür</a:t>
            </a:r>
            <a:r>
              <a:rPr lang="tr-TR" dirty="0" smtClean="0"/>
              <a:t>… Kişiler çeşitli kritik durumlarda ve zamanlarda rollerini ve görevlerini iyi anlamazlarsa, ne yapacaklarını bilmezlerse etkileşim ve iletişim sağlıklı bir şekilde gerçekleşmez.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spTree>
    <p:extLst>
      <p:ext uri="{BB962C8B-B14F-4D97-AF65-F5344CB8AC3E}">
        <p14:creationId xmlns:p14="http://schemas.microsoft.com/office/powerpoint/2010/main" val="376108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Kişilerarası Beceriler: </a:t>
            </a:r>
            <a:r>
              <a:rPr lang="tr-TR" dirty="0">
                <a:solidFill>
                  <a:srgbClr val="FF0000"/>
                </a:solidFill>
              </a:rPr>
              <a:t>Takım çalışması</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Daha ilk uçuştan itibaren tüm mürettebatın kendi aralarında iyi bir </a:t>
            </a:r>
            <a:r>
              <a:rPr lang="tr-TR" dirty="0" err="1" smtClean="0"/>
              <a:t>takımdaşlık</a:t>
            </a:r>
            <a:r>
              <a:rPr lang="tr-TR" dirty="0" smtClean="0"/>
              <a:t> ilişkisi geliştirmeleri, böyle bir kültür oluşturmaları ve kültürü destekleyecek tarzda konuşmalar yapmaları önemlidir.   </a:t>
            </a:r>
          </a:p>
          <a:p>
            <a:r>
              <a:rPr lang="tr-TR" dirty="0" smtClean="0"/>
              <a:t>Takım kültürü sadece uçak personelinin kendi arasında gerçekleşmez, tüm işletme kültürünün de bu yönde gelişmesi için çaba  harcamak gerekir. İşletme MKY uygulamalarını desteklemek istiyorsa etkin uçuş yönetim teknikleri yanında takım çalışmasını ve etkin iletişim ilişkisini teşvik etmelidir.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235831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MKY veya CRM nasıl başladı</a:t>
            </a:r>
            <a:endParaRPr lang="tr-TR" dirty="0"/>
          </a:p>
        </p:txBody>
      </p:sp>
      <p:sp>
        <p:nvSpPr>
          <p:cNvPr id="3" name="İçerik Yer Tutucusu 2"/>
          <p:cNvSpPr>
            <a:spLocks noGrp="1"/>
          </p:cNvSpPr>
          <p:nvPr>
            <p:ph idx="1"/>
          </p:nvPr>
        </p:nvSpPr>
        <p:spPr/>
        <p:txBody>
          <a:bodyPr/>
          <a:lstStyle/>
          <a:p>
            <a:r>
              <a:rPr lang="tr-TR" b="1" dirty="0" smtClean="0">
                <a:solidFill>
                  <a:srgbClr val="FF0000"/>
                </a:solidFill>
              </a:rPr>
              <a:t>Mürettebat </a:t>
            </a:r>
            <a:r>
              <a:rPr lang="tr-TR" dirty="0" smtClean="0">
                <a:solidFill>
                  <a:srgbClr val="FF0000"/>
                </a:solidFill>
              </a:rPr>
              <a:t>Kaynaklarının</a:t>
            </a:r>
            <a:r>
              <a:rPr lang="tr-TR" dirty="0" smtClean="0"/>
              <a:t> </a:t>
            </a:r>
            <a:r>
              <a:rPr lang="tr-TR" b="1" dirty="0" smtClean="0">
                <a:solidFill>
                  <a:srgbClr val="FF0000"/>
                </a:solidFill>
              </a:rPr>
              <a:t>Y</a:t>
            </a:r>
            <a:r>
              <a:rPr lang="tr-TR" dirty="0" smtClean="0"/>
              <a:t>önetimi havacılık endüstrisinde iki temel ve geri döndürülemez gerçeğin ortaya çıkmasıyla başlamıştır. Bunlar;</a:t>
            </a:r>
          </a:p>
          <a:p>
            <a:pPr lvl="1"/>
            <a:r>
              <a:rPr lang="tr-TR" dirty="0" smtClean="0"/>
              <a:t>«İnsan yanılabilir ve kaçınılmaz olarak hatalar yapabilir görüşü ile,</a:t>
            </a:r>
          </a:p>
          <a:p>
            <a:pPr lvl="1"/>
            <a:r>
              <a:rPr lang="tr-TR" dirty="0" smtClean="0"/>
              <a:t>İnsanoğlu çok farklı kişilik yapılarına, kişilik özelliklerine , kültürel geçmişe, yetenek ve becerilere sahiptir» gerçekleridir.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spTree>
    <p:extLst>
      <p:ext uri="{BB962C8B-B14F-4D97-AF65-F5344CB8AC3E}">
        <p14:creationId xmlns:p14="http://schemas.microsoft.com/office/powerpoint/2010/main" val="187939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M</a:t>
            </a:r>
            <a:r>
              <a:rPr lang="tr-TR" dirty="0" smtClean="0"/>
              <a:t>ürettebat </a:t>
            </a:r>
            <a:r>
              <a:rPr lang="tr-TR" b="1" dirty="0" smtClean="0">
                <a:solidFill>
                  <a:srgbClr val="FF0000"/>
                </a:solidFill>
              </a:rPr>
              <a:t>K</a:t>
            </a:r>
            <a:r>
              <a:rPr lang="tr-TR" dirty="0" smtClean="0"/>
              <a:t>aynak </a:t>
            </a:r>
            <a:r>
              <a:rPr lang="tr-TR" b="1" dirty="0" smtClean="0">
                <a:solidFill>
                  <a:srgbClr val="FF0000"/>
                </a:solidFill>
              </a:rPr>
              <a:t>Y</a:t>
            </a:r>
            <a:r>
              <a:rPr lang="tr-TR" dirty="0" smtClean="0"/>
              <a:t>önetimi’nin çıkış noktası uçak kazalarıdır</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Yapılan araştırmalarda uçak kazalarında %70 oranında «insan faktörünün» rol oynadığı bulunmuştur. </a:t>
            </a:r>
          </a:p>
          <a:p>
            <a:pPr lvl="1"/>
            <a:r>
              <a:rPr lang="tr-TR" dirty="0" smtClean="0"/>
              <a:t>Küçük mekanik problemlerle zihnini meşgul etme</a:t>
            </a:r>
          </a:p>
          <a:p>
            <a:pPr lvl="1"/>
            <a:r>
              <a:rPr lang="tr-TR" dirty="0" smtClean="0"/>
              <a:t>Yetersiz liderlik</a:t>
            </a:r>
          </a:p>
          <a:p>
            <a:pPr lvl="1"/>
            <a:r>
              <a:rPr lang="tr-TR" dirty="0" smtClean="0"/>
              <a:t>Görev ve sorumlulukları devretmede başarısız olunması</a:t>
            </a:r>
          </a:p>
          <a:p>
            <a:pPr lvl="1"/>
            <a:r>
              <a:rPr lang="tr-TR" dirty="0" smtClean="0"/>
              <a:t>Öncelikleri ve önemli olan işleri belirleyememe</a:t>
            </a:r>
          </a:p>
          <a:p>
            <a:pPr lvl="1"/>
            <a:r>
              <a:rPr lang="tr-TR" dirty="0" smtClean="0"/>
              <a:t>Mevcut rakamlardan, verilerden ve bilgilerden etkin yararlanmama</a:t>
            </a:r>
          </a:p>
          <a:p>
            <a:pPr lvl="1"/>
            <a:r>
              <a:rPr lang="tr-TR" dirty="0" smtClean="0"/>
              <a:t>İletişim uygulamalarının ve planlarının yetersiz olması</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363003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Kokpit-Kaynak-Yönetimi (</a:t>
            </a:r>
            <a:r>
              <a:rPr lang="tr-TR" b="1" dirty="0" smtClean="0">
                <a:solidFill>
                  <a:srgbClr val="FF0000"/>
                </a:solidFill>
              </a:rPr>
              <a:t>KKY-CRM</a:t>
            </a:r>
            <a:r>
              <a:rPr lang="tr-TR" dirty="0" smtClean="0"/>
              <a:t>)</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NASA’nın kabin personeli ile yaptığı mülakatlar ve diğer araştırmalar sonucunda uçak kazalarının temelde üç faktörden kaynaklandığı bulunmuştur: Yetersiz kişiler arası </a:t>
            </a:r>
            <a:r>
              <a:rPr lang="tr-TR" dirty="0" smtClean="0">
                <a:solidFill>
                  <a:srgbClr val="FF0000"/>
                </a:solidFill>
              </a:rPr>
              <a:t>haberleşme</a:t>
            </a:r>
            <a:r>
              <a:rPr lang="tr-TR" dirty="0" smtClean="0"/>
              <a:t>, </a:t>
            </a:r>
            <a:r>
              <a:rPr lang="tr-TR" dirty="0" smtClean="0">
                <a:solidFill>
                  <a:srgbClr val="FF0000"/>
                </a:solidFill>
              </a:rPr>
              <a:t>karar verme </a:t>
            </a:r>
            <a:r>
              <a:rPr lang="tr-TR" dirty="0" smtClean="0"/>
              <a:t>sorunları ve </a:t>
            </a:r>
            <a:r>
              <a:rPr lang="tr-TR" dirty="0" smtClean="0">
                <a:solidFill>
                  <a:srgbClr val="FF0000"/>
                </a:solidFill>
              </a:rPr>
              <a:t>liderlik</a:t>
            </a:r>
            <a:r>
              <a:rPr lang="tr-TR" dirty="0" smtClean="0"/>
              <a:t> uygulamaları.  Bu araştırmaların sonucunda yeni bir terim ortaya çıkmıştır. </a:t>
            </a:r>
          </a:p>
          <a:p>
            <a:r>
              <a:rPr lang="tr-TR" dirty="0" smtClean="0"/>
              <a:t> </a:t>
            </a:r>
            <a:r>
              <a:rPr lang="tr-TR" dirty="0" smtClean="0">
                <a:solidFill>
                  <a:srgbClr val="FF0000"/>
                </a:solidFill>
              </a:rPr>
              <a:t>Kokpit  Kaynaklarının Yönetimi</a:t>
            </a:r>
            <a:r>
              <a:rPr lang="tr-TR" dirty="0" smtClean="0"/>
              <a:t>. </a:t>
            </a:r>
          </a:p>
          <a:p>
            <a:r>
              <a:rPr lang="tr-TR" dirty="0" smtClean="0"/>
              <a:t>Bu uygulamada, ilk başta uçuşta görev alan kaptan ve diğer pilotların «hata yapmalarını» önlemek veya  hataları azaltmak için «süreç eğitimi» uygulamalarının güçlendirilmesi hedeflenmiştir.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spTree>
    <p:extLst>
      <p:ext uri="{BB962C8B-B14F-4D97-AF65-F5344CB8AC3E}">
        <p14:creationId xmlns:p14="http://schemas.microsoft.com/office/powerpoint/2010/main" val="3668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Mürettebat – Uçuş Ekibi</a:t>
            </a:r>
            <a:endParaRPr lang="tr-TR" dirty="0"/>
          </a:p>
        </p:txBody>
      </p:sp>
      <p:sp>
        <p:nvSpPr>
          <p:cNvPr id="3" name="İçerik Yer Tutucusu 2"/>
          <p:cNvSpPr>
            <a:spLocks noGrp="1"/>
          </p:cNvSpPr>
          <p:nvPr>
            <p:ph idx="1"/>
          </p:nvPr>
        </p:nvSpPr>
        <p:spPr/>
        <p:txBody>
          <a:bodyPr/>
          <a:lstStyle/>
          <a:p>
            <a:r>
              <a:rPr lang="tr-TR" b="1" dirty="0" err="1">
                <a:solidFill>
                  <a:srgbClr val="7030A0"/>
                </a:solidFill>
              </a:rPr>
              <a:t>Crew</a:t>
            </a:r>
            <a:r>
              <a:rPr lang="tr-TR" b="1" dirty="0">
                <a:solidFill>
                  <a:srgbClr val="7030A0"/>
                </a:solidFill>
              </a:rPr>
              <a:t> Resource Management </a:t>
            </a:r>
            <a:r>
              <a:rPr lang="tr-TR" b="1" dirty="0" smtClean="0">
                <a:solidFill>
                  <a:srgbClr val="7030A0"/>
                </a:solidFill>
              </a:rPr>
              <a:t>(CRM</a:t>
            </a:r>
            <a:r>
              <a:rPr lang="tr-TR" b="1" dirty="0">
                <a:solidFill>
                  <a:srgbClr val="7030A0"/>
                </a:solidFill>
              </a:rPr>
              <a:t>)</a:t>
            </a:r>
          </a:p>
          <a:p>
            <a:r>
              <a:rPr lang="tr-TR" dirty="0" err="1" smtClean="0"/>
              <a:t>Crew</a:t>
            </a:r>
            <a:r>
              <a:rPr lang="tr-TR" dirty="0" smtClean="0"/>
              <a:t> nedir? </a:t>
            </a:r>
            <a:r>
              <a:rPr lang="tr-TR" u="sng" dirty="0" smtClean="0"/>
              <a:t>Mürettebat</a:t>
            </a:r>
            <a:r>
              <a:rPr lang="tr-TR" dirty="0" smtClean="0"/>
              <a:t>, </a:t>
            </a:r>
            <a:r>
              <a:rPr lang="tr-TR" u="sng" dirty="0" smtClean="0"/>
              <a:t>tayfa</a:t>
            </a:r>
            <a:r>
              <a:rPr lang="tr-TR" dirty="0" smtClean="0"/>
              <a:t> veya </a:t>
            </a:r>
            <a:r>
              <a:rPr lang="tr-TR" b="1" dirty="0" smtClean="0">
                <a:solidFill>
                  <a:srgbClr val="C00000"/>
                </a:solidFill>
              </a:rPr>
              <a:t>Uçuş Ekibi </a:t>
            </a:r>
          </a:p>
          <a:p>
            <a:r>
              <a:rPr lang="tr-TR" dirty="0" smtClean="0"/>
              <a:t>Resource nedir? </a:t>
            </a:r>
            <a:r>
              <a:rPr lang="tr-TR" b="1" dirty="0" smtClean="0">
                <a:solidFill>
                  <a:srgbClr val="C00000"/>
                </a:solidFill>
              </a:rPr>
              <a:t>Kaynak</a:t>
            </a:r>
            <a:r>
              <a:rPr lang="tr-TR" dirty="0" smtClean="0"/>
              <a:t> anlamına gelmekle birlikte esas olarak </a:t>
            </a:r>
            <a:r>
              <a:rPr lang="tr-TR" b="1" dirty="0" smtClean="0">
                <a:solidFill>
                  <a:srgbClr val="C00000"/>
                </a:solidFill>
              </a:rPr>
              <a:t>İnsan Kaynakları </a:t>
            </a:r>
            <a:r>
              <a:rPr lang="tr-TR" dirty="0" smtClean="0"/>
              <a:t>kastedilir. </a:t>
            </a:r>
          </a:p>
          <a:p>
            <a:r>
              <a:rPr lang="tr-TR" dirty="0" smtClean="0"/>
              <a:t>Management nedir. </a:t>
            </a:r>
            <a:r>
              <a:rPr lang="tr-TR" dirty="0" smtClean="0">
                <a:solidFill>
                  <a:srgbClr val="C00000"/>
                </a:solidFill>
              </a:rPr>
              <a:t>Yönetim</a:t>
            </a:r>
            <a:r>
              <a:rPr lang="tr-TR" dirty="0" smtClean="0"/>
              <a:t> anlamına gelmekle birlikte hem dış yönetimi hem de kişinin kendi kendisini yönetmesini ifade eder. </a:t>
            </a:r>
          </a:p>
          <a:p>
            <a:r>
              <a:rPr lang="tr-TR" dirty="0" smtClean="0"/>
              <a:t>Yönetim: </a:t>
            </a:r>
            <a:r>
              <a:rPr lang="tr-TR" b="1" dirty="0" smtClean="0">
                <a:solidFill>
                  <a:srgbClr val="7030A0"/>
                </a:solidFill>
              </a:rPr>
              <a:t>dış yönetim </a:t>
            </a:r>
            <a:r>
              <a:rPr lang="tr-TR" dirty="0" smtClean="0"/>
              <a:t>+ </a:t>
            </a:r>
            <a:r>
              <a:rPr lang="tr-TR" b="1" dirty="0" smtClean="0">
                <a:solidFill>
                  <a:srgbClr val="7030A0"/>
                </a:solidFill>
              </a:rPr>
              <a:t>öz yönetim</a:t>
            </a:r>
            <a:r>
              <a:rPr lang="tr-TR" dirty="0" smtClean="0"/>
              <a:t>.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369519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Image result for United Airlines"/>
          <p:cNvPicPr/>
          <p:nvPr/>
        </p:nvPicPr>
        <p:blipFill rotWithShape="1">
          <a:blip r:embed="rId2">
            <a:extLst>
              <a:ext uri="{BEBA8EAE-BF5A-486C-A8C5-ECC9F3942E4B}">
                <a14:imgProps xmlns:a14="http://schemas.microsoft.com/office/drawing/2010/main">
                  <a14:imgLayer r:embed="rId3">
                    <a14:imgEffect>
                      <a14:backgroundRemoval t="44521" b="57161" l="13030" r="22323"/>
                    </a14:imgEffect>
                  </a14:imgLayer>
                </a14:imgProps>
              </a:ext>
              <a:ext uri="{28A0092B-C50C-407E-A947-70E740481C1C}">
                <a14:useLocalDpi xmlns:a14="http://schemas.microsoft.com/office/drawing/2010/main" val="0"/>
              </a:ext>
            </a:extLst>
          </a:blip>
          <a:srcRect l="11868" t="42941" r="76515" b="41259"/>
          <a:stretch/>
        </p:blipFill>
        <p:spPr bwMode="auto">
          <a:xfrm>
            <a:off x="6732239" y="21358"/>
            <a:ext cx="2344425" cy="2160240"/>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p:txBody>
          <a:bodyPr>
            <a:normAutofit/>
          </a:bodyPr>
          <a:lstStyle/>
          <a:p>
            <a:pPr algn="l"/>
            <a:r>
              <a:rPr lang="tr-TR" dirty="0" smtClean="0"/>
              <a:t>Kokpit Kaynakları Yönetimi</a:t>
            </a:r>
            <a:endParaRPr lang="tr-TR" dirty="0"/>
          </a:p>
        </p:txBody>
      </p:sp>
      <p:sp>
        <p:nvSpPr>
          <p:cNvPr id="3" name="İçerik Yer Tutucusu 2"/>
          <p:cNvSpPr>
            <a:spLocks noGrp="1"/>
          </p:cNvSpPr>
          <p:nvPr>
            <p:ph idx="1"/>
          </p:nvPr>
        </p:nvSpPr>
        <p:spPr>
          <a:xfrm>
            <a:off x="457200" y="1600200"/>
            <a:ext cx="8075240" cy="4349079"/>
          </a:xfrm>
        </p:spPr>
        <p:txBody>
          <a:bodyPr>
            <a:normAutofit fontScale="85000" lnSpcReduction="10000"/>
          </a:bodyPr>
          <a:lstStyle/>
          <a:p>
            <a:r>
              <a:rPr lang="tr-TR" dirty="0" smtClean="0"/>
              <a:t>1. nesil uygulamalar</a:t>
            </a:r>
          </a:p>
          <a:p>
            <a:pPr lvl="1"/>
            <a:r>
              <a:rPr lang="tr-TR" dirty="0" smtClean="0"/>
              <a:t>ABD’de  </a:t>
            </a:r>
            <a:r>
              <a:rPr lang="tr-TR" dirty="0" smtClean="0">
                <a:solidFill>
                  <a:srgbClr val="FF0000"/>
                </a:solidFill>
              </a:rPr>
              <a:t>United Havayolları Şirketi </a:t>
            </a:r>
            <a:r>
              <a:rPr lang="tr-TR" dirty="0" smtClean="0"/>
              <a:t>tarafından  bir eğitim uygulamasıyla tanıtılmış ve gerçekleştirilmiştir.  Kaptanların yönetim ve liderlik tarzları belirlenmeye  çalışılmıştır. </a:t>
            </a:r>
          </a:p>
          <a:p>
            <a:pPr lvl="1"/>
            <a:r>
              <a:rPr lang="tr-TR" dirty="0" smtClean="0"/>
              <a:t>Kaptanların davranış tarzları değiştirilmeye çalışılmış, hatalı, yanlış veya uygun olmayan davranışları üzerinde durulmuştur.  Kıdemsiz officer’ların  «kararlılık göstermeme»  davranışlarıyla kıdemli kaptanların «otoriter» davranışları sorgulanmıştır. </a:t>
            </a:r>
          </a:p>
          <a:p>
            <a:pPr lvl="1"/>
            <a:r>
              <a:rPr lang="tr-TR" dirty="0" smtClean="0"/>
              <a:t>Bu eğitimlerde First </a:t>
            </a:r>
            <a:r>
              <a:rPr lang="tr-TR" dirty="0" err="1" smtClean="0"/>
              <a:t>officer’lar</a:t>
            </a:r>
            <a:r>
              <a:rPr lang="tr-TR" dirty="0" smtClean="0"/>
              <a:t> ve Uçuş </a:t>
            </a:r>
            <a:r>
              <a:rPr lang="tr-TR" dirty="0"/>
              <a:t>M</a:t>
            </a:r>
            <a:r>
              <a:rPr lang="tr-TR" dirty="0" smtClean="0"/>
              <a:t>ühendislerinin yeterince  kararlı – dirayetli davranmadıkları saptanmıştır.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spTree>
    <p:extLst>
      <p:ext uri="{BB962C8B-B14F-4D97-AF65-F5344CB8AC3E}">
        <p14:creationId xmlns:p14="http://schemas.microsoft.com/office/powerpoint/2010/main" val="263062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FF0000"/>
                </a:solidFill>
              </a:rPr>
              <a:t>Kokpit</a:t>
            </a:r>
            <a:r>
              <a:rPr lang="tr-TR" dirty="0"/>
              <a:t> </a:t>
            </a:r>
            <a:r>
              <a:rPr lang="tr-TR" dirty="0" smtClean="0"/>
              <a:t>Kaynak (Personel) </a:t>
            </a:r>
            <a:r>
              <a:rPr lang="tr-TR" dirty="0">
                <a:solidFill>
                  <a:srgbClr val="FF0000"/>
                </a:solidFill>
              </a:rPr>
              <a:t>Yönetimi</a:t>
            </a: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pic>
        <p:nvPicPr>
          <p:cNvPr id="7" name="Resim 6"/>
          <p:cNvPicPr/>
          <p:nvPr/>
        </p:nvPicPr>
        <p:blipFill rotWithShape="1">
          <a:blip r:embed="rId2"/>
          <a:srcRect l="56221" t="24215" r="6804" b="22422"/>
          <a:stretch/>
        </p:blipFill>
        <p:spPr bwMode="auto">
          <a:xfrm>
            <a:off x="1259632" y="1556792"/>
            <a:ext cx="6336704"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94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Kokpit</a:t>
            </a:r>
            <a:r>
              <a:rPr lang="tr-TR" dirty="0" smtClean="0"/>
              <a:t>–</a:t>
            </a:r>
            <a:r>
              <a:rPr lang="tr-TR" b="1" dirty="0" smtClean="0">
                <a:solidFill>
                  <a:srgbClr val="FF0000"/>
                </a:solidFill>
              </a:rPr>
              <a:t>Kabin</a:t>
            </a:r>
            <a:r>
              <a:rPr lang="tr-TR" dirty="0" smtClean="0"/>
              <a:t> (Mürettebat) </a:t>
            </a:r>
            <a:r>
              <a:rPr lang="tr-TR" dirty="0">
                <a:solidFill>
                  <a:srgbClr val="FF0000"/>
                </a:solidFill>
              </a:rPr>
              <a:t>Yönetimi</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2. Nesil uygulamalar</a:t>
            </a:r>
          </a:p>
          <a:p>
            <a:pPr lvl="1"/>
            <a:r>
              <a:rPr lang="tr-TR" dirty="0" smtClean="0"/>
              <a:t>Daha sonra ikinci bir atölye çalışması yapılmış  ve bu programa öncekine göre daha çok havayolu şirketi katılmıştır.  CRM Eğitimi uçuş eğitiminin bir parçası haline getirilmiş ve «sürekli uygulanacak kariyer eğitimi» olarak yeniden yapılandırılmıştır. </a:t>
            </a:r>
          </a:p>
          <a:p>
            <a:pPr lvl="1"/>
            <a:r>
              <a:rPr lang="tr-TR" dirty="0" smtClean="0"/>
              <a:t>İsim değişikliğine gidilmiş ve adı CRM olarak konmuştur.  Tam anlamı </a:t>
            </a:r>
            <a:r>
              <a:rPr lang="tr-TR" dirty="0" smtClean="0">
                <a:solidFill>
                  <a:srgbClr val="FF0000"/>
                </a:solidFill>
              </a:rPr>
              <a:t>MÜRETTEBAT KAYNAKLARININ YÖNETİMİ</a:t>
            </a:r>
            <a:r>
              <a:rPr lang="tr-TR" dirty="0" smtClean="0"/>
              <a:t>’dir. Kokpitte ve Kabinde görev alan tüm personeli içerir. </a:t>
            </a:r>
          </a:p>
          <a:p>
            <a:pPr lvl="1"/>
            <a:r>
              <a:rPr lang="tr-TR" dirty="0" smtClean="0"/>
              <a:t>Fakat yine de odak noktası olarak «</a:t>
            </a:r>
            <a:r>
              <a:rPr lang="tr-TR" b="1" dirty="0" smtClean="0">
                <a:solidFill>
                  <a:srgbClr val="FF0000"/>
                </a:solidFill>
              </a:rPr>
              <a:t>kokpit</a:t>
            </a:r>
            <a:r>
              <a:rPr lang="tr-TR" dirty="0" smtClean="0"/>
              <a:t>» belirlenmiştir ve kokpit içinde cereyan eden grup dinamiklerini, grup etkileşimlerini konu alır. </a:t>
            </a:r>
          </a:p>
          <a:p>
            <a:r>
              <a:rPr lang="tr-TR" dirty="0" smtClean="0"/>
              <a:t>3. Nesil uygulamalar</a:t>
            </a:r>
          </a:p>
          <a:p>
            <a:pPr lvl="1"/>
            <a:r>
              <a:rPr lang="tr-TR" dirty="0" smtClean="0"/>
              <a:t>Üçüncü nesil olarak isimlendirilen eğitim programlarında  «insan faktörü sorunlarının» belirlenmesi ve değerlendirilmesi konuları üzerinde durulmuştur.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22</a:t>
            </a:fld>
            <a:endParaRPr lang="tr-TR"/>
          </a:p>
        </p:txBody>
      </p:sp>
    </p:spTree>
    <p:extLst>
      <p:ext uri="{BB962C8B-B14F-4D97-AF65-F5344CB8AC3E}">
        <p14:creationId xmlns:p14="http://schemas.microsoft.com/office/powerpoint/2010/main" val="92331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b="1" dirty="0">
                <a:solidFill>
                  <a:srgbClr val="FF0000"/>
                </a:solidFill>
              </a:rPr>
              <a:t>MÜRETTEBAT</a:t>
            </a:r>
            <a:r>
              <a:rPr lang="tr-TR" sz="3400" dirty="0">
                <a:solidFill>
                  <a:srgbClr val="FF0000"/>
                </a:solidFill>
              </a:rPr>
              <a:t> </a:t>
            </a:r>
            <a:r>
              <a:rPr lang="tr-TR" sz="3400" dirty="0" smtClean="0"/>
              <a:t>kimdir?</a:t>
            </a:r>
            <a:endParaRPr lang="tr-TR" sz="3400"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23</a:t>
            </a:fld>
            <a:endParaRPr lang="tr-TR"/>
          </a:p>
        </p:txBody>
      </p:sp>
      <p:pic>
        <p:nvPicPr>
          <p:cNvPr id="6146" name="Picture 2" descr="https://upload.wikimedia.org/wikipedia/commons/thumb/9/92/787_Dreamliner_cabin_crew_and_pilots_%2810167536115%29.jpg/250px-787_Dreamliner_cabin_crew_and_pilots_%2810167536115%29.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90" b="95210" l="0" r="98400">
                        <a14:backgroundMark x1="8000" y1="12575" x2="8000" y2="12575"/>
                        <a14:backgroundMark x1="2800" y1="10778" x2="12800" y2="15569"/>
                        <a14:backgroundMark x1="86000" y1="13772" x2="86000" y2="13772"/>
                      </a14:backgroundRemoval>
                    </a14:imgEffect>
                  </a14:imgLayer>
                </a14:imgProps>
              </a:ext>
              <a:ext uri="{28A0092B-C50C-407E-A947-70E740481C1C}">
                <a14:useLocalDpi xmlns:a14="http://schemas.microsoft.com/office/drawing/2010/main" val="0"/>
              </a:ext>
            </a:extLst>
          </a:blip>
          <a:srcRect/>
          <a:stretch>
            <a:fillRect/>
          </a:stretch>
        </p:blipFill>
        <p:spPr bwMode="auto">
          <a:xfrm>
            <a:off x="-51142" y="0"/>
            <a:ext cx="919514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8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solidFill>
                  <a:srgbClr val="FF0000"/>
                </a:solidFill>
              </a:rPr>
              <a:t>MÜRETTEBAT</a:t>
            </a:r>
            <a:r>
              <a:rPr lang="tr-TR" dirty="0">
                <a:solidFill>
                  <a:srgbClr val="FF0000"/>
                </a:solidFill>
              </a:rPr>
              <a:t> </a:t>
            </a:r>
            <a:r>
              <a:rPr lang="tr-TR" dirty="0"/>
              <a:t>kimdir?</a:t>
            </a:r>
          </a:p>
        </p:txBody>
      </p:sp>
      <p:sp>
        <p:nvSpPr>
          <p:cNvPr id="3" name="İçerik Yer Tutucusu 2"/>
          <p:cNvSpPr>
            <a:spLocks noGrp="1"/>
          </p:cNvSpPr>
          <p:nvPr>
            <p:ph idx="1"/>
          </p:nvPr>
        </p:nvSpPr>
        <p:spPr>
          <a:xfrm>
            <a:off x="457200" y="1340768"/>
            <a:ext cx="8229600" cy="5040560"/>
          </a:xfrm>
        </p:spPr>
        <p:txBody>
          <a:bodyPr>
            <a:noAutofit/>
          </a:bodyPr>
          <a:lstStyle/>
          <a:p>
            <a:r>
              <a:rPr lang="tr-TR" sz="1800" dirty="0"/>
              <a:t>Uçuş ekibi de denir. Hava aracının sevk ve idaresiyle görevli pilotlar, uçuş </a:t>
            </a:r>
            <a:r>
              <a:rPr lang="tr-TR" sz="1800" dirty="0" smtClean="0"/>
              <a:t>mühendisleri </a:t>
            </a:r>
            <a:r>
              <a:rPr lang="tr-TR" sz="1800" dirty="0"/>
              <a:t>ile sertifikalı kabin içi emniyet ve diğer hizmetlerin yürütülmesiyle görevli kabin ekibi ve yükleme </a:t>
            </a:r>
            <a:r>
              <a:rPr lang="tr-TR" sz="1800" dirty="0" smtClean="0"/>
              <a:t>görevlileri</a:t>
            </a:r>
            <a:r>
              <a:rPr lang="tr-TR" sz="1800" dirty="0"/>
              <a:t>, uçak tipine göre uçuş mühendisi kapsamında gerektiğinde seyrüsefer ve radyo operatörleridir. </a:t>
            </a:r>
          </a:p>
          <a:p>
            <a:r>
              <a:rPr lang="tr-TR" sz="1800" dirty="0" smtClean="0"/>
              <a:t>Mürettebat uçağın tipine, ticari olmasına yük taşıma durumuna göre değişir. Uçuş ekibi olarak değerlendirilen kişiler şunlardır:</a:t>
            </a:r>
          </a:p>
          <a:p>
            <a:pPr lvl="1"/>
            <a:r>
              <a:rPr lang="tr-TR" sz="1700" dirty="0" smtClean="0"/>
              <a:t>Kaptan</a:t>
            </a:r>
          </a:p>
          <a:p>
            <a:pPr lvl="1"/>
            <a:r>
              <a:rPr lang="tr-TR" sz="1700" dirty="0" smtClean="0"/>
              <a:t>First Officer</a:t>
            </a:r>
          </a:p>
          <a:p>
            <a:pPr lvl="1"/>
            <a:r>
              <a:rPr lang="tr-TR" sz="1700" dirty="0"/>
              <a:t>Second </a:t>
            </a:r>
            <a:r>
              <a:rPr lang="tr-TR" sz="1700" dirty="0" smtClean="0"/>
              <a:t>Officer</a:t>
            </a:r>
          </a:p>
          <a:p>
            <a:pPr lvl="1"/>
            <a:r>
              <a:rPr lang="tr-TR" sz="1700" dirty="0"/>
              <a:t>Third Officer </a:t>
            </a:r>
            <a:endParaRPr lang="tr-TR" sz="1700" dirty="0" smtClean="0"/>
          </a:p>
          <a:p>
            <a:pPr lvl="1"/>
            <a:r>
              <a:rPr lang="tr-TR" sz="1700" dirty="0" smtClean="0"/>
              <a:t>Seyir yedek pilotu (cruise relief pilot)</a:t>
            </a:r>
          </a:p>
          <a:p>
            <a:pPr lvl="1"/>
            <a:r>
              <a:rPr lang="tr-TR" sz="1700" dirty="0" smtClean="0"/>
              <a:t>Uçuş mühendisi</a:t>
            </a:r>
          </a:p>
          <a:p>
            <a:pPr lvl="1"/>
            <a:r>
              <a:rPr lang="tr-TR" sz="1700" dirty="0" err="1" smtClean="0"/>
              <a:t>Loadmaster</a:t>
            </a:r>
            <a:r>
              <a:rPr lang="tr-TR" sz="1700" dirty="0" smtClean="0"/>
              <a:t> (Uçak yükleme uzmanı)</a:t>
            </a:r>
          </a:p>
          <a:p>
            <a:pPr lvl="1"/>
            <a:r>
              <a:rPr lang="tr-TR" sz="1700" dirty="0" smtClean="0"/>
              <a:t>Kabin amiri</a:t>
            </a:r>
          </a:p>
          <a:p>
            <a:pPr lvl="1"/>
            <a:r>
              <a:rPr lang="tr-TR" sz="1700" dirty="0" smtClean="0"/>
              <a:t>Hostes</a:t>
            </a:r>
          </a:p>
          <a:p>
            <a:pPr lvl="1"/>
            <a:r>
              <a:rPr lang="tr-TR" sz="1700" dirty="0" err="1" smtClean="0"/>
              <a:t>Steward</a:t>
            </a:r>
            <a:r>
              <a:rPr lang="tr-TR" sz="1700" dirty="0" smtClean="0"/>
              <a:t>, erkek</a:t>
            </a:r>
            <a:r>
              <a:rPr lang="tr-TR" sz="1700" dirty="0"/>
              <a:t> </a:t>
            </a:r>
            <a:r>
              <a:rPr lang="tr-TR" sz="1700" b="1" dirty="0"/>
              <a:t>kabin </a:t>
            </a:r>
            <a:r>
              <a:rPr lang="tr-TR" sz="1700" b="1" dirty="0" smtClean="0"/>
              <a:t>memuru</a:t>
            </a:r>
            <a:endParaRPr lang="tr-TR" sz="1700" dirty="0" smtClean="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24</a:t>
            </a:fld>
            <a:endParaRPr lang="tr-TR"/>
          </a:p>
        </p:txBody>
      </p:sp>
    </p:spTree>
    <p:extLst>
      <p:ext uri="{BB962C8B-B14F-4D97-AF65-F5344CB8AC3E}">
        <p14:creationId xmlns:p14="http://schemas.microsoft.com/office/powerpoint/2010/main" val="51141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FF0000"/>
                </a:solidFill>
              </a:rPr>
              <a:t>Kokpit</a:t>
            </a:r>
            <a:r>
              <a:rPr lang="tr-TR" dirty="0"/>
              <a:t>–</a:t>
            </a:r>
            <a:r>
              <a:rPr lang="tr-TR" b="1" dirty="0">
                <a:solidFill>
                  <a:srgbClr val="FF0000"/>
                </a:solidFill>
              </a:rPr>
              <a:t>Kabin</a:t>
            </a:r>
            <a:r>
              <a:rPr lang="tr-TR" dirty="0"/>
              <a:t> </a:t>
            </a:r>
            <a:r>
              <a:rPr lang="tr-TR" dirty="0" smtClean="0"/>
              <a:t>Kaynakları </a:t>
            </a:r>
            <a:r>
              <a:rPr lang="tr-TR" dirty="0" smtClean="0">
                <a:solidFill>
                  <a:srgbClr val="FF0000"/>
                </a:solidFill>
              </a:rPr>
              <a:t>Yönetimi</a:t>
            </a:r>
            <a:endParaRPr lang="tr-TR" dirty="0"/>
          </a:p>
        </p:txBody>
      </p:sp>
      <p:sp>
        <p:nvSpPr>
          <p:cNvPr id="3" name="İçerik Yer Tutucusu 2"/>
          <p:cNvSpPr>
            <a:spLocks noGrp="1"/>
          </p:cNvSpPr>
          <p:nvPr>
            <p:ph idx="1"/>
          </p:nvPr>
        </p:nvSpPr>
        <p:spPr/>
        <p:txBody>
          <a:bodyPr>
            <a:normAutofit fontScale="92500"/>
          </a:bodyPr>
          <a:lstStyle/>
          <a:p>
            <a:r>
              <a:rPr lang="tr-TR" dirty="0" smtClean="0"/>
              <a:t>4. Nesil uygulamalar</a:t>
            </a:r>
          </a:p>
          <a:p>
            <a:pPr lvl="1"/>
            <a:r>
              <a:rPr lang="tr-TR" dirty="0" smtClean="0"/>
              <a:t>İnsan hatasından kaynaklanan sorunların giderilmesi için </a:t>
            </a:r>
            <a:r>
              <a:rPr lang="tr-TR" dirty="0" smtClean="0">
                <a:solidFill>
                  <a:srgbClr val="FF0000"/>
                </a:solidFill>
              </a:rPr>
              <a:t>çözüm önerileri </a:t>
            </a:r>
            <a:r>
              <a:rPr lang="tr-TR" dirty="0" smtClean="0"/>
              <a:t>geliştirilmeye başlanmıştır. </a:t>
            </a:r>
          </a:p>
          <a:p>
            <a:r>
              <a:rPr lang="tr-TR" dirty="0" smtClean="0"/>
              <a:t>5. </a:t>
            </a:r>
            <a:r>
              <a:rPr lang="tr-TR" dirty="0"/>
              <a:t>Nesil uygulamalar</a:t>
            </a:r>
          </a:p>
          <a:p>
            <a:pPr lvl="1"/>
            <a:r>
              <a:rPr lang="tr-TR" dirty="0" smtClean="0"/>
              <a:t>CRM kapsamında </a:t>
            </a:r>
            <a:r>
              <a:rPr lang="tr-TR" b="1" dirty="0" smtClean="0">
                <a:solidFill>
                  <a:srgbClr val="FF0000"/>
                </a:solidFill>
                <a:effectLst>
                  <a:outerShdw blurRad="38100" dist="38100" dir="2700000" algn="tl">
                    <a:srgbClr val="000000">
                      <a:alpha val="43137"/>
                    </a:srgbClr>
                  </a:outerShdw>
                </a:effectLst>
              </a:rPr>
              <a:t>karşı önlemler </a:t>
            </a:r>
            <a:r>
              <a:rPr lang="tr-TR" dirty="0" smtClean="0"/>
              <a:t>geliştirilmeye başlanmıştır. </a:t>
            </a:r>
          </a:p>
          <a:p>
            <a:pPr lvl="2"/>
            <a:r>
              <a:rPr lang="tr-TR" dirty="0" smtClean="0"/>
              <a:t>Kaçınılabilir hatalar (hataya yol açan  etkenleri azaltma)</a:t>
            </a:r>
          </a:p>
          <a:p>
            <a:pPr lvl="2"/>
            <a:r>
              <a:rPr lang="tr-TR" dirty="0" smtClean="0"/>
              <a:t>Yakalanabilir hatalar (beklenen veya beklenmeyen hataları anında yakalama ve nedenlerini tetkik etme - </a:t>
            </a:r>
            <a:r>
              <a:rPr lang="tr-TR" b="1" dirty="0"/>
              <a:t>Error </a:t>
            </a:r>
            <a:r>
              <a:rPr lang="tr-TR" b="1" dirty="0" err="1"/>
              <a:t>Trapping</a:t>
            </a:r>
            <a:r>
              <a:rPr lang="tr-TR" dirty="0" smtClean="0"/>
              <a:t>) </a:t>
            </a:r>
          </a:p>
          <a:p>
            <a:pPr lvl="2"/>
            <a:r>
              <a:rPr lang="tr-TR" dirty="0" smtClean="0"/>
              <a:t>Hafifletilebilir hatalar (hatanın sonuçlarını azaltma) </a:t>
            </a:r>
          </a:p>
          <a:p>
            <a:pPr lvl="1"/>
            <a:endParaRPr lang="tr-TR" dirty="0"/>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25</a:t>
            </a:fld>
            <a:endParaRPr lang="tr-TR"/>
          </a:p>
        </p:txBody>
      </p:sp>
    </p:spTree>
    <p:extLst>
      <p:ext uri="{BB962C8B-B14F-4D97-AF65-F5344CB8AC3E}">
        <p14:creationId xmlns:p14="http://schemas.microsoft.com/office/powerpoint/2010/main" val="379431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Kaçınılabilir hatalar</a:t>
            </a:r>
          </a:p>
        </p:txBody>
      </p:sp>
      <p:sp>
        <p:nvSpPr>
          <p:cNvPr id="3" name="İçerik Yer Tutucusu 2"/>
          <p:cNvSpPr>
            <a:spLocks noGrp="1"/>
          </p:cNvSpPr>
          <p:nvPr>
            <p:ph idx="1"/>
          </p:nvPr>
        </p:nvSpPr>
        <p:spPr/>
        <p:txBody>
          <a:bodyPr>
            <a:normAutofit fontScale="55000" lnSpcReduction="20000"/>
          </a:bodyPr>
          <a:lstStyle/>
          <a:p>
            <a:r>
              <a:rPr lang="tr-TR" dirty="0" smtClean="0"/>
              <a:t>Her ne kadar hatalardan kaçınılmaz ise de hataların vuku bulmasını önlemek için elden gelen bütün gayretin gösterilmesi gerekir. Hataların ortaya çıkma sıklığı azaltılabilir. Bunu sağlamak için;</a:t>
            </a:r>
          </a:p>
          <a:p>
            <a:pPr lvl="1"/>
            <a:r>
              <a:rPr lang="tr-TR" dirty="0" smtClean="0">
                <a:solidFill>
                  <a:srgbClr val="FF0000"/>
                </a:solidFill>
              </a:rPr>
              <a:t>Brifing verme</a:t>
            </a:r>
            <a:r>
              <a:rPr lang="tr-TR" dirty="0" smtClean="0"/>
              <a:t>. Uçuş öncesi ve uçuş sırasında ekibe brifing verilir.</a:t>
            </a:r>
          </a:p>
          <a:p>
            <a:pPr lvl="1"/>
            <a:r>
              <a:rPr lang="tr-TR" dirty="0" smtClean="0">
                <a:solidFill>
                  <a:srgbClr val="FF0000"/>
                </a:solidFill>
              </a:rPr>
              <a:t>Kontrol listesi</a:t>
            </a:r>
            <a:r>
              <a:rPr lang="tr-TR" dirty="0" smtClean="0"/>
              <a:t>. Bütün kontrol listeleri uygun bir şekilde gözden geçirilir. </a:t>
            </a:r>
          </a:p>
          <a:p>
            <a:pPr lvl="1"/>
            <a:r>
              <a:rPr lang="tr-TR" dirty="0" smtClean="0">
                <a:solidFill>
                  <a:srgbClr val="FF0000"/>
                </a:solidFill>
              </a:rPr>
              <a:t>Çek et</a:t>
            </a:r>
            <a:r>
              <a:rPr lang="tr-TR" dirty="0" smtClean="0"/>
              <a:t>. Kritik elektronik sistemlerine ve uçuş verilerine ilişkin olarak kontrol listesindeki her maddeyi tek tek kontrol et ve </a:t>
            </a:r>
            <a:r>
              <a:rPr lang="tr-TR" dirty="0" smtClean="0">
                <a:solidFill>
                  <a:srgbClr val="FF0000"/>
                </a:solidFill>
              </a:rPr>
              <a:t>işaretle.</a:t>
            </a:r>
          </a:p>
          <a:p>
            <a:pPr lvl="1"/>
            <a:r>
              <a:rPr lang="tr-TR" dirty="0" smtClean="0">
                <a:solidFill>
                  <a:srgbClr val="FF0000"/>
                </a:solidFill>
              </a:rPr>
              <a:t>Doğrulama ve teyit etme. </a:t>
            </a:r>
            <a:r>
              <a:rPr lang="tr-TR" dirty="0" smtClean="0"/>
              <a:t>Ekibin diğer üyesiyle görüşerek yapılan işlemi doğrulama ve teyit etme. </a:t>
            </a:r>
            <a:r>
              <a:rPr lang="tr-TR" dirty="0" smtClean="0">
                <a:solidFill>
                  <a:srgbClr val="FF0000"/>
                </a:solidFill>
              </a:rPr>
              <a:t>Cross-</a:t>
            </a:r>
            <a:r>
              <a:rPr lang="tr-TR" dirty="0" err="1" smtClean="0">
                <a:solidFill>
                  <a:srgbClr val="FF0000"/>
                </a:solidFill>
              </a:rPr>
              <a:t>checking</a:t>
            </a:r>
            <a:r>
              <a:rPr lang="tr-TR" dirty="0" smtClean="0">
                <a:solidFill>
                  <a:srgbClr val="FF0000"/>
                </a:solidFill>
              </a:rPr>
              <a:t>: </a:t>
            </a:r>
            <a:r>
              <a:rPr lang="tr-TR" dirty="0"/>
              <a:t> Uçak kalkışa geçmeden önce son düzlükteyken kabin amiri, </a:t>
            </a:r>
            <a:r>
              <a:rPr lang="tr-TR" dirty="0" smtClean="0"/>
              <a:t>hafif bir </a:t>
            </a:r>
            <a:r>
              <a:rPr lang="tr-TR" dirty="0"/>
              <a:t>sesle “</a:t>
            </a:r>
            <a:r>
              <a:rPr lang="tr-TR" i="1" dirty="0" err="1"/>
              <a:t>Cabin</a:t>
            </a:r>
            <a:r>
              <a:rPr lang="tr-TR" i="1" dirty="0"/>
              <a:t> </a:t>
            </a:r>
            <a:r>
              <a:rPr lang="tr-TR" i="1" dirty="0" err="1"/>
              <a:t>crew</a:t>
            </a:r>
            <a:r>
              <a:rPr lang="tr-TR" i="1" dirty="0"/>
              <a:t>, </a:t>
            </a:r>
            <a:r>
              <a:rPr lang="tr-TR" i="1" dirty="0" err="1"/>
              <a:t>slides</a:t>
            </a:r>
            <a:r>
              <a:rPr lang="tr-TR" i="1" dirty="0"/>
              <a:t> </a:t>
            </a:r>
            <a:r>
              <a:rPr lang="tr-TR" i="1" dirty="0" err="1"/>
              <a:t>armed</a:t>
            </a:r>
            <a:r>
              <a:rPr lang="tr-TR" i="1" dirty="0"/>
              <a:t> and </a:t>
            </a:r>
            <a:r>
              <a:rPr lang="tr-TR" i="1" dirty="0" err="1"/>
              <a:t>cross</a:t>
            </a:r>
            <a:r>
              <a:rPr lang="tr-TR" i="1" dirty="0"/>
              <a:t> </a:t>
            </a:r>
            <a:r>
              <a:rPr lang="tr-TR" i="1" dirty="0" err="1"/>
              <a:t>check</a:t>
            </a:r>
            <a:r>
              <a:rPr lang="tr-TR" i="1" dirty="0"/>
              <a:t>. (Kabin ekibi, tahliye kaydıraklarını hazır konuma getirin, birbirinizi de kontrol edin.)</a:t>
            </a:r>
            <a:r>
              <a:rPr lang="tr-TR" dirty="0"/>
              <a:t>“, indikten sonra da, “</a:t>
            </a:r>
            <a:r>
              <a:rPr lang="tr-TR" i="1" dirty="0" err="1"/>
              <a:t>Cabin</a:t>
            </a:r>
            <a:r>
              <a:rPr lang="tr-TR" i="1" dirty="0"/>
              <a:t> </a:t>
            </a:r>
            <a:r>
              <a:rPr lang="tr-TR" i="1" dirty="0" err="1"/>
              <a:t>crew</a:t>
            </a:r>
            <a:r>
              <a:rPr lang="tr-TR" i="1" dirty="0"/>
              <a:t>, </a:t>
            </a:r>
            <a:r>
              <a:rPr lang="tr-TR" i="1" dirty="0" err="1"/>
              <a:t>slides</a:t>
            </a:r>
            <a:r>
              <a:rPr lang="tr-TR" i="1" dirty="0"/>
              <a:t> </a:t>
            </a:r>
            <a:r>
              <a:rPr lang="tr-TR" i="1" dirty="0" err="1"/>
              <a:t>disarmed</a:t>
            </a:r>
            <a:r>
              <a:rPr lang="tr-TR" i="1" dirty="0"/>
              <a:t> and </a:t>
            </a:r>
            <a:r>
              <a:rPr lang="tr-TR" i="1" dirty="0" err="1"/>
              <a:t>cross</a:t>
            </a:r>
            <a:r>
              <a:rPr lang="tr-TR" i="1" dirty="0"/>
              <a:t> </a:t>
            </a:r>
            <a:r>
              <a:rPr lang="tr-TR" i="1" dirty="0" err="1"/>
              <a:t>check</a:t>
            </a:r>
            <a:r>
              <a:rPr lang="tr-TR" i="1" dirty="0"/>
              <a:t>. (Kabin ekibi, kaydıraklarla işimiz kalmadı, devreden çıkarabilirsiniz, birbirinizi de kontrol edin.)</a:t>
            </a:r>
            <a:r>
              <a:rPr lang="tr-TR" dirty="0"/>
              <a:t>” der. </a:t>
            </a:r>
            <a:r>
              <a:rPr lang="tr-TR" dirty="0" smtClean="0"/>
              <a:t> </a:t>
            </a:r>
          </a:p>
          <a:p>
            <a:pPr lvl="1"/>
            <a:r>
              <a:rPr lang="tr-TR" dirty="0" smtClean="0">
                <a:solidFill>
                  <a:srgbClr val="FF0000"/>
                </a:solidFill>
              </a:rPr>
              <a:t>Prosedürler</a:t>
            </a:r>
            <a:r>
              <a:rPr lang="tr-TR" dirty="0" smtClean="0"/>
              <a:t>. Standart işlem prosedürlerine sıkı bir şekilde bağlı kalma. </a:t>
            </a:r>
          </a:p>
          <a:p>
            <a:pPr lvl="1"/>
            <a:r>
              <a:rPr lang="tr-TR" dirty="0" smtClean="0">
                <a:solidFill>
                  <a:srgbClr val="FF0000"/>
                </a:solidFill>
              </a:rPr>
              <a:t>Söyleyiş bilimi (</a:t>
            </a:r>
            <a:r>
              <a:rPr lang="tr-TR" b="1" dirty="0" err="1" smtClean="0">
                <a:solidFill>
                  <a:srgbClr val="FF0000"/>
                </a:solidFill>
              </a:rPr>
              <a:t>Phraseology</a:t>
            </a:r>
            <a:r>
              <a:rPr lang="tr-TR" b="1" dirty="0" smtClean="0">
                <a:solidFill>
                  <a:srgbClr val="FF0000"/>
                </a:solidFill>
              </a:rPr>
              <a:t>- </a:t>
            </a:r>
            <a:r>
              <a:rPr lang="tr-TR" b="1" dirty="0" err="1" smtClean="0">
                <a:solidFill>
                  <a:srgbClr val="FF0000"/>
                </a:solidFill>
              </a:rPr>
              <a:t>Freyzoloji</a:t>
            </a:r>
            <a:r>
              <a:rPr lang="tr-TR" dirty="0" smtClean="0">
                <a:solidFill>
                  <a:srgbClr val="FF0000"/>
                </a:solidFill>
              </a:rPr>
              <a:t>)</a:t>
            </a:r>
            <a:r>
              <a:rPr lang="tr-TR" dirty="0" smtClean="0"/>
              <a:t>. Belirli bir alandaki deyimler, kalıp ifadeler, klişe sözcüklerin söz dizimi ve anlamlarıyla ilgilidir. İletişim hatalarının önemli bir bölümü pilotların kullandıkları deyişlerin  standart  ifadelendirme kurallarına uygun olmamasından ve  anlam farklılığından kaynaklanır. </a:t>
            </a:r>
            <a:r>
              <a:rPr lang="tr-TR" dirty="0"/>
              <a:t>Bunun için bk. </a:t>
            </a:r>
            <a:r>
              <a:rPr lang="tr-TR" dirty="0">
                <a:solidFill>
                  <a:srgbClr val="FF0000"/>
                </a:solidFill>
              </a:rPr>
              <a:t>ICAO </a:t>
            </a:r>
            <a:r>
              <a:rPr lang="tr-TR" dirty="0" err="1">
                <a:solidFill>
                  <a:srgbClr val="FF0000"/>
                </a:solidFill>
              </a:rPr>
              <a:t>Phraseology</a:t>
            </a:r>
            <a:r>
              <a:rPr lang="tr-TR" dirty="0">
                <a:solidFill>
                  <a:srgbClr val="FF0000"/>
                </a:solidFill>
              </a:rPr>
              <a:t> Reference </a:t>
            </a:r>
            <a:r>
              <a:rPr lang="tr-TR" dirty="0" smtClean="0">
                <a:solidFill>
                  <a:srgbClr val="FF0000"/>
                </a:solidFill>
              </a:rPr>
              <a:t>Guide.  Örnek: </a:t>
            </a:r>
            <a:r>
              <a:rPr lang="en-US" dirty="0"/>
              <a:t>Right heading 180, speed 180 knots, Big Jet </a:t>
            </a:r>
            <a:r>
              <a:rPr lang="en-US" dirty="0" smtClean="0"/>
              <a:t>345</a:t>
            </a:r>
            <a:r>
              <a:rPr lang="tr-TR" dirty="0" smtClean="0"/>
              <a:t>.</a:t>
            </a:r>
            <a:endParaRPr lang="tr-TR" dirty="0" smtClean="0">
              <a:solidFill>
                <a:srgbClr val="FF0000"/>
              </a:solidFill>
            </a:endParaRPr>
          </a:p>
          <a:p>
            <a:r>
              <a:rPr lang="tr-TR" dirty="0" smtClean="0">
                <a:solidFill>
                  <a:srgbClr val="FF0000"/>
                </a:solidFill>
              </a:rPr>
              <a:t>CRM prensiplerinin uygulanması  uçaktaki mürettebatın «durumsal farkındalığını» arttırır. Böylece ortak bir «zihin modeli» üzerinde hareket ederler. </a:t>
            </a:r>
          </a:p>
          <a:p>
            <a:pPr lvl="1"/>
            <a:endParaRPr lang="tr-TR" dirty="0" smtClean="0"/>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26</a:t>
            </a:fld>
            <a:endParaRPr lang="tr-TR"/>
          </a:p>
        </p:txBody>
      </p:sp>
    </p:spTree>
    <p:extLst>
      <p:ext uri="{BB962C8B-B14F-4D97-AF65-F5344CB8AC3E}">
        <p14:creationId xmlns:p14="http://schemas.microsoft.com/office/powerpoint/2010/main" val="402303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16" b="99387" l="10000" r="90000">
                        <a14:foregroundMark x1="60968" y1="22699" x2="74839" y2="99387"/>
                      </a14:backgroundRemoval>
                    </a14:imgEffect>
                  </a14:imgLayer>
                </a14:imgProps>
              </a:ext>
              <a:ext uri="{28A0092B-C50C-407E-A947-70E740481C1C}">
                <a14:useLocalDpi xmlns:a14="http://schemas.microsoft.com/office/drawing/2010/main" val="0"/>
              </a:ext>
            </a:extLst>
          </a:blip>
          <a:srcRect/>
          <a:stretch>
            <a:fillRect/>
          </a:stretch>
        </p:blipFill>
        <p:spPr bwMode="auto">
          <a:xfrm>
            <a:off x="2915816" y="1738474"/>
            <a:ext cx="2952750" cy="209670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err="1" smtClean="0"/>
              <a:t>Callouts</a:t>
            </a:r>
            <a:r>
              <a:rPr lang="tr-TR" dirty="0" smtClean="0"/>
              <a:t> --- </a:t>
            </a:r>
            <a:r>
              <a:rPr lang="tr-TR" b="1" dirty="0" smtClean="0">
                <a:solidFill>
                  <a:srgbClr val="FF0000"/>
                </a:solidFill>
              </a:rPr>
              <a:t>Çek et…. </a:t>
            </a:r>
            <a:endParaRPr lang="tr-TR"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27</a:t>
            </a:fld>
            <a:endParaRPr lang="tr-TR"/>
          </a:p>
        </p:txBody>
      </p:sp>
      <p:pic>
        <p:nvPicPr>
          <p:cNvPr id="2052" name="Picture 4" descr="Related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9178" t="6795" r="28057" b="14949"/>
          <a:stretch/>
        </p:blipFill>
        <p:spPr bwMode="auto">
          <a:xfrm>
            <a:off x="1187624" y="1581065"/>
            <a:ext cx="1522560" cy="15747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6615" y1="46444" x2="56000" y2="54889"/>
                        <a14:foregroundMark x1="31538" y1="15333" x2="44923" y2="37111"/>
                        <a14:foregroundMark x1="33538" y1="41556" x2="55077" y2="63333"/>
                        <a14:foregroundMark x1="27692" y1="43778" x2="33077" y2="73778"/>
                      </a14:backgroundRemoval>
                    </a14:imgEffect>
                  </a14:imgLayer>
                </a14:imgProps>
              </a:ext>
              <a:ext uri="{28A0092B-C50C-407E-A947-70E740481C1C}">
                <a14:useLocalDpi xmlns:a14="http://schemas.microsoft.com/office/drawing/2010/main" val="0"/>
              </a:ext>
            </a:extLst>
          </a:blip>
          <a:srcRect l="25268" t="3864" r="30424" b="8353"/>
          <a:stretch/>
        </p:blipFill>
        <p:spPr bwMode="auto">
          <a:xfrm>
            <a:off x="1211978" y="3388511"/>
            <a:ext cx="2207894" cy="30283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833" b="100000" l="20188" r="100000">
                        <a14:foregroundMark x1="27700" y1="7083" x2="75469" y2="85833"/>
                        <a14:foregroundMark x1="23826" y1="12083" x2="69014" y2="72083"/>
                        <a14:foregroundMark x1="32042" y1="36042" x2="50235" y2="71042"/>
                        <a14:foregroundMark x1="31103" y1="49375" x2="47066" y2="82500"/>
                        <a14:foregroundMark x1="46127" y1="9167" x2="57042" y2="36458"/>
                        <a14:foregroundMark x1="37676" y1="3125" x2="65141" y2="57500"/>
                        <a14:foregroundMark x1="33216" y1="54792" x2="59155" y2="89375"/>
                        <a14:foregroundMark x1="21714" y1="46667" x2="46009" y2="97500"/>
                        <a14:foregroundMark x1="32394" y1="28125" x2="32394" y2="28125"/>
                      </a14:backgroundRemoval>
                    </a14:imgEffect>
                  </a14:imgLayer>
                </a14:imgProps>
              </a:ext>
              <a:ext uri="{28A0092B-C50C-407E-A947-70E740481C1C}">
                <a14:useLocalDpi xmlns:a14="http://schemas.microsoft.com/office/drawing/2010/main" val="0"/>
              </a:ext>
            </a:extLst>
          </a:blip>
          <a:srcRect/>
          <a:stretch>
            <a:fillRect/>
          </a:stretch>
        </p:blipFill>
        <p:spPr bwMode="auto">
          <a:xfrm>
            <a:off x="4139952" y="2060848"/>
            <a:ext cx="6824836" cy="384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i="1" dirty="0">
                <a:solidFill>
                  <a:srgbClr val="FF0000"/>
                </a:solidFill>
              </a:rPr>
              <a:t>slides armed </a:t>
            </a:r>
            <a:r>
              <a:rPr lang="en-US" i="1" dirty="0"/>
              <a:t>and cross check</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28</a:t>
            </a:fld>
            <a:endParaRPr lang="tr-TR"/>
          </a:p>
        </p:txBody>
      </p:sp>
      <p:pic>
        <p:nvPicPr>
          <p:cNvPr id="3074" name="Picture 2" descr="http://isik.net/images/incoming/slide_arm_dis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3744416" cy="4952294"/>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4211960" y="1484784"/>
            <a:ext cx="4557192" cy="482453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300" b="1" dirty="0">
                <a:solidFill>
                  <a:srgbClr val="FF0000"/>
                </a:solidFill>
              </a:rPr>
              <a:t>T</a:t>
            </a:r>
            <a:r>
              <a:rPr lang="tr-TR" sz="6300" b="1" dirty="0" smtClean="0">
                <a:solidFill>
                  <a:srgbClr val="FF0000"/>
                </a:solidFill>
              </a:rPr>
              <a:t>ahliye </a:t>
            </a:r>
            <a:r>
              <a:rPr lang="tr-TR" sz="6300" b="1" dirty="0">
                <a:solidFill>
                  <a:srgbClr val="FF0000"/>
                </a:solidFill>
              </a:rPr>
              <a:t>K</a:t>
            </a:r>
            <a:r>
              <a:rPr lang="tr-TR" sz="6300" b="1" dirty="0" smtClean="0">
                <a:solidFill>
                  <a:srgbClr val="FF0000"/>
                </a:solidFill>
              </a:rPr>
              <a:t>aydırakları</a:t>
            </a:r>
          </a:p>
          <a:p>
            <a:pPr algn="l"/>
            <a:r>
              <a:rPr lang="tr-TR" sz="5000" dirty="0"/>
              <a:t>K</a:t>
            </a:r>
            <a:r>
              <a:rPr lang="tr-TR" sz="5000" dirty="0" smtClean="0"/>
              <a:t>apıların </a:t>
            </a:r>
            <a:r>
              <a:rPr lang="tr-TR" sz="5000" dirty="0"/>
              <a:t>yerden yaklaşık 1,8 metreden daha yüksek olduğu tüm </a:t>
            </a:r>
            <a:r>
              <a:rPr lang="tr-TR" sz="5000" dirty="0" smtClean="0"/>
              <a:t>uçaklarda bulunması zorunlu. Acil </a:t>
            </a:r>
            <a:r>
              <a:rPr lang="tr-TR" sz="5000" dirty="0"/>
              <a:t>bir durumda yolcunun uçaktan atlarken </a:t>
            </a:r>
            <a:r>
              <a:rPr lang="tr-TR" sz="5000" dirty="0" smtClean="0"/>
              <a:t>yaralanmaması için. </a:t>
            </a:r>
            <a:r>
              <a:rPr lang="tr-TR" sz="5000" dirty="0"/>
              <a:t>FAA standartlarına göre tahliye kaydıraklarının acil durumlarda -53.9 ile 71.11 ºC arasındaki sıcaklıklarda ve 46 km/s hızla esen rüzgar altında kıvrılıp bükülmeden 6 saniyede </a:t>
            </a:r>
            <a:r>
              <a:rPr lang="tr-TR" sz="5000" dirty="0" smtClean="0"/>
              <a:t>açılıyor. Yolcu </a:t>
            </a:r>
            <a:r>
              <a:rPr lang="tr-TR" sz="5000" dirty="0"/>
              <a:t>güvenliği açısından bu kadar önemli olan bu sistemin elle devreye sokulmasındaki </a:t>
            </a:r>
            <a:r>
              <a:rPr lang="tr-TR" sz="5000" dirty="0" smtClean="0"/>
              <a:t>amaç</a:t>
            </a:r>
            <a:r>
              <a:rPr lang="tr-TR" sz="5000" dirty="0"/>
              <a:t>, “arızaya karşı güvenli” yani mümkün olduğunca </a:t>
            </a:r>
            <a:r>
              <a:rPr lang="tr-TR" sz="5000" dirty="0" smtClean="0"/>
              <a:t>hızlı açılmasını sağlamak</a:t>
            </a:r>
            <a:r>
              <a:rPr lang="tr-TR" sz="5000" dirty="0"/>
              <a:t>. Hatta bazı uçakların bazı kapıları sadece acil çıkış amaçlı tasarlandığı için daima “</a:t>
            </a:r>
            <a:r>
              <a:rPr lang="tr-TR" sz="5000" i="1" dirty="0" err="1"/>
              <a:t>Slides</a:t>
            </a:r>
            <a:r>
              <a:rPr lang="tr-TR" sz="5000" i="1" dirty="0"/>
              <a:t> </a:t>
            </a:r>
            <a:r>
              <a:rPr lang="tr-TR" sz="5000" i="1" dirty="0" err="1"/>
              <a:t>Armed</a:t>
            </a:r>
            <a:r>
              <a:rPr lang="tr-TR" sz="5000" dirty="0"/>
              <a:t>” konumda </a:t>
            </a:r>
            <a:r>
              <a:rPr lang="tr-TR" sz="5000" dirty="0" smtClean="0"/>
              <a:t>tutuluyor.</a:t>
            </a:r>
            <a:endParaRPr lang="tr-TR" sz="5000" dirty="0"/>
          </a:p>
        </p:txBody>
      </p:sp>
    </p:spTree>
    <p:extLst>
      <p:ext uri="{BB962C8B-B14F-4D97-AF65-F5344CB8AC3E}">
        <p14:creationId xmlns:p14="http://schemas.microsoft.com/office/powerpoint/2010/main" val="3735189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MKY-Mürettebat Kaynakları Yönetiminde Hata Yönetimi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29</a:t>
            </a:fld>
            <a:endParaRPr lang="tr-TR"/>
          </a:p>
        </p:txBody>
      </p:sp>
      <p:pic>
        <p:nvPicPr>
          <p:cNvPr id="1026" name="Picture 2" descr="CRM Stresses Error Management Triangl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279" t="4907" r="8452" b="8766"/>
          <a:stretch/>
        </p:blipFill>
        <p:spPr bwMode="auto">
          <a:xfrm>
            <a:off x="1603948" y="1738859"/>
            <a:ext cx="5636301" cy="425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MKY - CRM</a:t>
            </a:r>
            <a:endParaRPr lang="tr-TR" dirty="0"/>
          </a:p>
        </p:txBody>
      </p:sp>
      <p:sp>
        <p:nvSpPr>
          <p:cNvPr id="3" name="İçerik Yer Tutucusu 2"/>
          <p:cNvSpPr>
            <a:spLocks noGrp="1"/>
          </p:cNvSpPr>
          <p:nvPr>
            <p:ph idx="1"/>
          </p:nvPr>
        </p:nvSpPr>
        <p:spPr>
          <a:xfrm>
            <a:off x="5220072" y="1600200"/>
            <a:ext cx="3466728" cy="4525963"/>
          </a:xfrm>
        </p:spPr>
        <p:txBody>
          <a:bodyPr>
            <a:normAutofit fontScale="62500" lnSpcReduction="20000"/>
          </a:bodyPr>
          <a:lstStyle/>
          <a:p>
            <a:r>
              <a:rPr lang="tr-TR" u="sng" dirty="0" smtClean="0"/>
              <a:t>Mürettebat Kaynakları Yönetimi</a:t>
            </a:r>
            <a:r>
              <a:rPr lang="tr-TR" dirty="0" smtClean="0"/>
              <a:t>  ne sihirli bir ilaç ne de faydasız, üfür- kupür bilgiler topluluğudur. </a:t>
            </a:r>
          </a:p>
          <a:p>
            <a:r>
              <a:rPr lang="tr-TR" dirty="0" smtClean="0"/>
              <a:t>MKY eğitimlerine yoğun bir şekilde devam edilmesine karşın insan faktörlerinden kaynaklanan uçak kazaları  varlığını sürdürmeye devam etmektedir.</a:t>
            </a:r>
          </a:p>
          <a:p>
            <a:r>
              <a:rPr lang="tr-TR" dirty="0" smtClean="0"/>
              <a:t>Bunun bir nedeni MKY eğitimlerinin uygulanması ve yapılmasıyla ilgili evrensel olarak kabul edilmiş bir yöntemin ve içeriğin saptanmamış olmasıdır.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pic>
        <p:nvPicPr>
          <p:cNvPr id="7170" name="Picture 2" descr="Image result for panace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030" y="1340768"/>
            <a:ext cx="4996998" cy="2808313"/>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323528" y="4437112"/>
            <a:ext cx="4114614" cy="17088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dirty="0"/>
          </a:p>
        </p:txBody>
      </p:sp>
      <p:sp>
        <p:nvSpPr>
          <p:cNvPr id="9" name="İçerik Yer Tutucusu 2"/>
          <p:cNvSpPr txBox="1">
            <a:spLocks/>
          </p:cNvSpPr>
          <p:nvPr/>
        </p:nvSpPr>
        <p:spPr>
          <a:xfrm>
            <a:off x="332971" y="4437112"/>
            <a:ext cx="3466728" cy="1655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dirty="0"/>
          </a:p>
        </p:txBody>
      </p:sp>
      <p:sp>
        <p:nvSpPr>
          <p:cNvPr id="10" name="İçerik Yer Tutucusu 2"/>
          <p:cNvSpPr txBox="1">
            <a:spLocks/>
          </p:cNvSpPr>
          <p:nvPr/>
        </p:nvSpPr>
        <p:spPr>
          <a:xfrm>
            <a:off x="332971" y="4437112"/>
            <a:ext cx="4777015" cy="163318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800" dirty="0" smtClean="0"/>
              <a:t>MKY- CRM bir </a:t>
            </a:r>
            <a:r>
              <a:rPr lang="tr-TR" sz="2800" dirty="0" err="1" smtClean="0">
                <a:solidFill>
                  <a:srgbClr val="FF0000"/>
                </a:solidFill>
              </a:rPr>
              <a:t>Pancea</a:t>
            </a:r>
            <a:r>
              <a:rPr lang="tr-TR" sz="2800" dirty="0" smtClean="0">
                <a:solidFill>
                  <a:srgbClr val="FF0000"/>
                </a:solidFill>
              </a:rPr>
              <a:t> </a:t>
            </a:r>
            <a:r>
              <a:rPr lang="tr-TR" sz="2800" dirty="0" smtClean="0"/>
              <a:t>mı?</a:t>
            </a:r>
          </a:p>
          <a:p>
            <a:r>
              <a:rPr lang="tr-TR" dirty="0" smtClean="0"/>
              <a:t>Sihirli bir tedavi ilacı mı? Havacılıktaki bütün yanlışları önleyecek ve kazaların önüne geçecek bir uygulama mı?</a:t>
            </a:r>
            <a:endParaRPr lang="tr-TR" dirty="0"/>
          </a:p>
        </p:txBody>
      </p:sp>
    </p:spTree>
    <p:extLst>
      <p:ext uri="{BB962C8B-B14F-4D97-AF65-F5344CB8AC3E}">
        <p14:creationId xmlns:p14="http://schemas.microsoft.com/office/powerpoint/2010/main" val="425328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Hataların yakalanması</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Hataların önemli bir bölümü yakalanabilir niteliktedir. Bunun için </a:t>
            </a:r>
            <a:r>
              <a:rPr lang="tr-TR" b="1" dirty="0" smtClean="0">
                <a:solidFill>
                  <a:srgbClr val="FF0000"/>
                </a:solidFill>
                <a:effectLst>
                  <a:outerShdw blurRad="38100" dist="38100" dir="2700000" algn="tl">
                    <a:srgbClr val="000000">
                      <a:alpha val="43137"/>
                    </a:srgbClr>
                  </a:outerShdw>
                </a:effectLst>
              </a:rPr>
              <a:t>kontrol et, kontrol et ve yeniden kontrol et </a:t>
            </a:r>
            <a:r>
              <a:rPr lang="tr-TR" dirty="0" smtClean="0"/>
              <a:t>yaklaşımı uygulanır. </a:t>
            </a:r>
          </a:p>
          <a:p>
            <a:r>
              <a:rPr lang="tr-TR" dirty="0" smtClean="0"/>
              <a:t>Hata vuku bulduğu yerde hemen üzerine gidilir ve olumsuz sonuçlar doğurmasına meydan verilmez, kontrol altına alınır. Hataların yakalanıp kontrol altına alınmasına İngilizcede «error </a:t>
            </a:r>
            <a:r>
              <a:rPr lang="tr-TR" dirty="0" err="1" smtClean="0"/>
              <a:t>traping</a:t>
            </a:r>
            <a:r>
              <a:rPr lang="tr-TR" dirty="0" smtClean="0"/>
              <a:t>» adı verilir.  Hata yakalamada üç teknikten yararlanılır:</a:t>
            </a:r>
          </a:p>
          <a:p>
            <a:pPr lvl="1"/>
            <a:r>
              <a:rPr lang="tr-TR" dirty="0" smtClean="0">
                <a:solidFill>
                  <a:srgbClr val="FF0000"/>
                </a:solidFill>
              </a:rPr>
              <a:t>Kontrol et ve doğrula</a:t>
            </a:r>
            <a:r>
              <a:rPr lang="tr-TR" dirty="0" smtClean="0"/>
              <a:t>. Elektronik sistemleri ve uçuş verilerini kontrol et ve doğrula. Teyidini al, sağlamasını yap.  Yakıt miktarı, türü vb. bilgiler.</a:t>
            </a:r>
          </a:p>
          <a:p>
            <a:pPr lvl="1"/>
            <a:r>
              <a:rPr lang="tr-TR" dirty="0" smtClean="0">
                <a:solidFill>
                  <a:srgbClr val="FF0000"/>
                </a:solidFill>
              </a:rPr>
              <a:t>Haberleşme bilgilerinin teyidini yap</a:t>
            </a:r>
            <a:r>
              <a:rPr lang="tr-TR" dirty="0" smtClean="0"/>
              <a:t>. Mürettebatla ve uçuş yetkilileriyle görüş bilgilerin doğru anlaşıldığından emin ol.</a:t>
            </a:r>
          </a:p>
          <a:p>
            <a:pPr lvl="1"/>
            <a:r>
              <a:rPr lang="tr-TR" dirty="0" smtClean="0">
                <a:solidFill>
                  <a:srgbClr val="FF0000"/>
                </a:solidFill>
              </a:rPr>
              <a:t>İletişim bilgilerini netleştir</a:t>
            </a:r>
            <a:r>
              <a:rPr lang="tr-TR" dirty="0" smtClean="0"/>
              <a:t>.  Hiçbir şey belirsiz kalmasın. Zihninde sorular varsa soru sor, bilgi al, netleştir.</a:t>
            </a:r>
          </a:p>
          <a:p>
            <a:pPr lvl="1"/>
            <a:r>
              <a:rPr lang="tr-TR" dirty="0" smtClean="0">
                <a:solidFill>
                  <a:srgbClr val="FF0000"/>
                </a:solidFill>
              </a:rPr>
              <a:t>Soru sor cevabını öğren</a:t>
            </a:r>
            <a:r>
              <a:rPr lang="tr-TR" dirty="0" smtClean="0"/>
              <a:t>. Bir hata ortaya çıkmışsa veya tehlikeli bir durum varsa soru sor, cevabını bulmaya çalış. Motordan </a:t>
            </a:r>
            <a:r>
              <a:rPr lang="tr-TR" u="sng" dirty="0" smtClean="0">
                <a:solidFill>
                  <a:srgbClr val="FF0000"/>
                </a:solidFill>
              </a:rPr>
              <a:t>garip bir takım sesler mi </a:t>
            </a:r>
            <a:r>
              <a:rPr lang="tr-TR" dirty="0" smtClean="0"/>
              <a:t>geliyor. Danış, sor ve anlamaya çalış.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30</a:t>
            </a:fld>
            <a:endParaRPr lang="tr-TR"/>
          </a:p>
        </p:txBody>
      </p:sp>
    </p:spTree>
    <p:extLst>
      <p:ext uri="{BB962C8B-B14F-4D97-AF65-F5344CB8AC3E}">
        <p14:creationId xmlns:p14="http://schemas.microsoft.com/office/powerpoint/2010/main" val="3166281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Kaptan ve </a:t>
            </a:r>
            <a:r>
              <a:rPr lang="tr-TR" dirty="0" err="1" smtClean="0"/>
              <a:t>first</a:t>
            </a:r>
            <a:r>
              <a:rPr lang="tr-TR" dirty="0" smtClean="0"/>
              <a:t> </a:t>
            </a:r>
            <a:r>
              <a:rPr lang="tr-TR" dirty="0" err="1" smtClean="0"/>
              <a:t>officer’lar</a:t>
            </a:r>
            <a:r>
              <a:rPr lang="tr-TR" dirty="0" smtClean="0"/>
              <a:t>  </a:t>
            </a:r>
            <a:r>
              <a:rPr lang="tr-TR" b="1" dirty="0" smtClean="0">
                <a:solidFill>
                  <a:srgbClr val="FF0000"/>
                </a:solidFill>
              </a:rPr>
              <a:t>%50</a:t>
            </a:r>
            <a:endParaRPr lang="tr-TR"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31</a:t>
            </a:fld>
            <a:endParaRPr lang="tr-T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080" t="3206" r="2082" b="4523"/>
          <a:stretch/>
        </p:blipFill>
        <p:spPr>
          <a:xfrm>
            <a:off x="678737" y="1124744"/>
            <a:ext cx="8158533" cy="4985770"/>
          </a:xfrm>
          <a:prstGeom prst="rect">
            <a:avLst/>
          </a:prstGeom>
        </p:spPr>
      </p:pic>
    </p:spTree>
    <p:extLst>
      <p:ext uri="{BB962C8B-B14F-4D97-AF65-F5344CB8AC3E}">
        <p14:creationId xmlns:p14="http://schemas.microsoft.com/office/powerpoint/2010/main" val="1665082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Hatanın sonuçlarını hafiflet</a:t>
            </a:r>
            <a:endParaRPr lang="tr-TR" dirty="0"/>
          </a:p>
        </p:txBody>
      </p:sp>
      <p:sp>
        <p:nvSpPr>
          <p:cNvPr id="3" name="İçerik Yer Tutucusu 2"/>
          <p:cNvSpPr>
            <a:spLocks noGrp="1"/>
          </p:cNvSpPr>
          <p:nvPr>
            <p:ph idx="1"/>
          </p:nvPr>
        </p:nvSpPr>
        <p:spPr/>
        <p:txBody>
          <a:bodyPr>
            <a:normAutofit lnSpcReduction="10000"/>
          </a:bodyPr>
          <a:lstStyle/>
          <a:p>
            <a:r>
              <a:rPr lang="tr-TR" dirty="0" smtClean="0"/>
              <a:t>Hatanın olumsuz etkilerini azaltma, etkilerini dağıtma, daha az zarar vermesini sağlama. </a:t>
            </a:r>
          </a:p>
          <a:p>
            <a:r>
              <a:rPr lang="tr-TR" dirty="0" smtClean="0"/>
              <a:t>İngilizcede bu olaya «</a:t>
            </a:r>
            <a:r>
              <a:rPr lang="tr-TR" dirty="0" err="1" smtClean="0"/>
              <a:t>mitigating</a:t>
            </a:r>
            <a:r>
              <a:rPr lang="tr-TR" dirty="0" smtClean="0"/>
              <a:t>» adı verilir. </a:t>
            </a:r>
          </a:p>
          <a:p>
            <a:r>
              <a:rPr lang="tr-TR" dirty="0" smtClean="0"/>
              <a:t>Hata ortaya çıkar çıkmaz en az zarar vermesi için neler yapılacağı araştırılır. Bu kapsamda;</a:t>
            </a:r>
          </a:p>
          <a:p>
            <a:pPr lvl="1"/>
            <a:r>
              <a:rPr lang="tr-TR" dirty="0" smtClean="0"/>
              <a:t>Kaptan liderlik yeteneğini ortaya koyar</a:t>
            </a:r>
          </a:p>
          <a:p>
            <a:pPr lvl="1"/>
            <a:r>
              <a:rPr lang="tr-TR" dirty="0" smtClean="0"/>
              <a:t>Kabin personeli kararlılık ve dirayetini ortaya koyar</a:t>
            </a:r>
          </a:p>
          <a:p>
            <a:pPr lvl="1"/>
            <a:r>
              <a:rPr lang="tr-TR" dirty="0" smtClean="0"/>
              <a:t>Hep birlikte teknik bilgilerini kullanarak hatanın en az zararla atlatılması için çaba harcarlar.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32</a:t>
            </a:fld>
            <a:endParaRPr lang="tr-TR"/>
          </a:p>
        </p:txBody>
      </p:sp>
    </p:spTree>
    <p:extLst>
      <p:ext uri="{BB962C8B-B14F-4D97-AF65-F5344CB8AC3E}">
        <p14:creationId xmlns:p14="http://schemas.microsoft.com/office/powerpoint/2010/main" val="109675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Mitigeyt- </a:t>
            </a:r>
            <a:r>
              <a:rPr lang="tr-TR" b="1" dirty="0" smtClean="0">
                <a:solidFill>
                  <a:srgbClr val="FF0000"/>
                </a:solidFill>
              </a:rPr>
              <a:t>Önle</a:t>
            </a:r>
            <a:r>
              <a:rPr lang="tr-TR" dirty="0" smtClean="0">
                <a:solidFill>
                  <a:srgbClr val="FF0000"/>
                </a:solidFill>
              </a:rPr>
              <a:t> </a:t>
            </a:r>
            <a:br>
              <a:rPr lang="tr-TR" dirty="0" smtClean="0">
                <a:solidFill>
                  <a:srgbClr val="FF0000"/>
                </a:solidFill>
              </a:rPr>
            </a:br>
            <a:r>
              <a:rPr lang="tr-TR" b="1" dirty="0" smtClean="0"/>
              <a:t>Daha fazla zarar vermesin</a:t>
            </a:r>
            <a:endParaRPr lang="tr-TR" b="1"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33</a:t>
            </a:fld>
            <a:endParaRPr lang="tr-TR"/>
          </a:p>
        </p:txBody>
      </p:sp>
      <p:pic>
        <p:nvPicPr>
          <p:cNvPr id="5122" name="Picture 2" descr="Image result for mitiga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71" b="98410" l="1818" r="90000">
                        <a14:foregroundMark x1="73909" y1="78035" x2="78091" y2="82225"/>
                        <a14:foregroundMark x1="51545" y1="41474" x2="56818" y2="44653"/>
                        <a14:foregroundMark x1="54455" y1="49277" x2="61364" y2="52746"/>
                        <a14:foregroundMark x1="61727" y1="56214" x2="68091" y2="64017"/>
                        <a14:foregroundMark x1="15545" y1="15318" x2="35182" y2="31792"/>
                        <a14:foregroundMark x1="13000" y1="54913" x2="21273" y2="67775"/>
                        <a14:foregroundMark x1="1818" y1="47832" x2="11182" y2="98410"/>
                      </a14:backgroundRemoval>
                    </a14:imgEffect>
                  </a14:imgLayer>
                </a14:imgProps>
              </a:ext>
              <a:ext uri="{28A0092B-C50C-407E-A947-70E740481C1C}">
                <a14:useLocalDpi xmlns:a14="http://schemas.microsoft.com/office/drawing/2010/main" val="0"/>
              </a:ext>
            </a:extLst>
          </a:blip>
          <a:srcRect/>
          <a:stretch>
            <a:fillRect/>
          </a:stretch>
        </p:blipFill>
        <p:spPr bwMode="auto">
          <a:xfrm>
            <a:off x="-23958" y="996790"/>
            <a:ext cx="9144000" cy="586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0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Hatanın </a:t>
            </a:r>
            <a:r>
              <a:rPr lang="tr-TR" dirty="0" smtClean="0"/>
              <a:t>sonuçları nasıl hafifletilir</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solidFill>
                  <a:srgbClr val="FF0000"/>
                </a:solidFill>
              </a:rPr>
              <a:t>Takım çalışması</a:t>
            </a:r>
            <a:r>
              <a:rPr lang="tr-TR" dirty="0" smtClean="0"/>
              <a:t>. Kaptan, </a:t>
            </a:r>
            <a:r>
              <a:rPr lang="tr-TR" dirty="0" err="1" smtClean="0"/>
              <a:t>first</a:t>
            </a:r>
            <a:r>
              <a:rPr lang="tr-TR" dirty="0" smtClean="0"/>
              <a:t> </a:t>
            </a:r>
            <a:r>
              <a:rPr lang="tr-TR" dirty="0" err="1" smtClean="0"/>
              <a:t>officer</a:t>
            </a:r>
            <a:r>
              <a:rPr lang="tr-TR" dirty="0" smtClean="0"/>
              <a:t> ve kabin personeli hep birlikte dayanışma, işbirliği ve takım çalışması içinde sorunun giderilmesine çalışırlar.</a:t>
            </a:r>
          </a:p>
          <a:p>
            <a:r>
              <a:rPr lang="tr-TR" dirty="0" smtClean="0">
                <a:solidFill>
                  <a:srgbClr val="FF0000"/>
                </a:solidFill>
              </a:rPr>
              <a:t>Liderlik</a:t>
            </a:r>
            <a:r>
              <a:rPr lang="tr-TR" dirty="0" smtClean="0"/>
              <a:t>. Kaptan hemen mürettebata görevler verir ve işbölümünü gerçekleştirir. Sorunla ilgilenirken uçağı kimin uçuracağını belirler. Mürettebattan gelen bilgileri değerlendirir ve yapılacaklara karar verir.</a:t>
            </a:r>
          </a:p>
          <a:p>
            <a:r>
              <a:rPr lang="tr-TR" dirty="0" smtClean="0">
                <a:solidFill>
                  <a:srgbClr val="FF0000"/>
                </a:solidFill>
              </a:rPr>
              <a:t>Sorumluluk</a:t>
            </a:r>
            <a:r>
              <a:rPr lang="tr-TR" dirty="0" smtClean="0"/>
              <a:t>. Uçak ekibindeki her birey kendi bireysel sorumluluğunu üstlenmeli sorunun çözümü için kendi yapacağı katkıyı net bir şekilde ortaya koymalıdır.  Bu amaçla görüşünü, düşüncesini emeğini ortaya koymalı ve bu katkıların diğerleri tarafından farkına varılmasını sağlamalıdır.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34</a:t>
            </a:fld>
            <a:endParaRPr lang="tr-TR"/>
          </a:p>
        </p:txBody>
      </p:sp>
    </p:spTree>
    <p:extLst>
      <p:ext uri="{BB962C8B-B14F-4D97-AF65-F5344CB8AC3E}">
        <p14:creationId xmlns:p14="http://schemas.microsoft.com/office/powerpoint/2010/main" val="413288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Günümüzde CRM</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CRM günümüzde uçuş ekibinde yer almayı kariyer veya meslek olarak seçen kişiler için zorunlu eğitim modülü olarak belirlenmiştir. </a:t>
            </a:r>
          </a:p>
          <a:p>
            <a:r>
              <a:rPr lang="tr-TR" dirty="0" smtClean="0"/>
              <a:t>Bütün pilotlar, host ve hostesler ve diğer uçuş ekibi insan faktörü için CRM eğitimi alırlar.</a:t>
            </a:r>
          </a:p>
          <a:p>
            <a:r>
              <a:rPr lang="tr-TR" dirty="0" smtClean="0"/>
              <a:t>«</a:t>
            </a:r>
            <a:r>
              <a:rPr lang="tr-TR" dirty="0" smtClean="0">
                <a:solidFill>
                  <a:srgbClr val="FF0000"/>
                </a:solidFill>
              </a:rPr>
              <a:t>Uçuş ekibi lütfen kalkış için hazırlık yapınız ve </a:t>
            </a:r>
            <a:r>
              <a:rPr lang="tr-TR" dirty="0" err="1" smtClean="0">
                <a:solidFill>
                  <a:srgbClr val="FF0000"/>
                </a:solidFill>
              </a:rPr>
              <a:t>cross</a:t>
            </a:r>
            <a:r>
              <a:rPr lang="tr-TR" dirty="0" smtClean="0">
                <a:solidFill>
                  <a:srgbClr val="FF0000"/>
                </a:solidFill>
              </a:rPr>
              <a:t> </a:t>
            </a:r>
            <a:r>
              <a:rPr lang="tr-TR" dirty="0" err="1" smtClean="0">
                <a:solidFill>
                  <a:srgbClr val="FF0000"/>
                </a:solidFill>
              </a:rPr>
              <a:t>check</a:t>
            </a:r>
            <a:r>
              <a:rPr lang="tr-TR" dirty="0" smtClean="0">
                <a:solidFill>
                  <a:srgbClr val="FF0000"/>
                </a:solidFill>
              </a:rPr>
              <a:t> yapınız</a:t>
            </a:r>
            <a:r>
              <a:rPr lang="tr-TR" dirty="0" smtClean="0"/>
              <a:t>.»  ÇAPRAZ KONTROL….</a:t>
            </a:r>
          </a:p>
          <a:p>
            <a:r>
              <a:rPr lang="tr-TR" dirty="0" smtClean="0">
                <a:solidFill>
                  <a:srgbClr val="00B050"/>
                </a:solidFill>
                <a:effectLst>
                  <a:outerShdw blurRad="38100" dist="38100" dir="2700000" algn="tl">
                    <a:srgbClr val="000000">
                      <a:alpha val="43137"/>
                    </a:srgbClr>
                  </a:outerShdw>
                </a:effectLst>
              </a:rPr>
              <a:t>Tahliye kaydıraklarını hazır hale getiriniz</a:t>
            </a:r>
            <a:r>
              <a:rPr lang="tr-TR" dirty="0"/>
              <a:t> </a:t>
            </a:r>
            <a:r>
              <a:rPr lang="tr-TR" dirty="0" smtClean="0"/>
              <a:t>ve her biriniz diğerinin sorumlu olduğu kapıyı fiziksel olarak gözle ve elle kontrol ediniz. Tahliye kaydıraklarının hizmete hazır olduğundan emin olunuz.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dirty="0"/>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35</a:t>
            </a:fld>
            <a:endParaRPr lang="tr-TR"/>
          </a:p>
        </p:txBody>
      </p:sp>
    </p:spTree>
    <p:extLst>
      <p:ext uri="{BB962C8B-B14F-4D97-AF65-F5344CB8AC3E}">
        <p14:creationId xmlns:p14="http://schemas.microsoft.com/office/powerpoint/2010/main" val="131667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MKY-CRM</a:t>
            </a:r>
            <a:endParaRPr lang="tr-TR" dirty="0"/>
          </a:p>
        </p:txBody>
      </p:sp>
      <p:sp>
        <p:nvSpPr>
          <p:cNvPr id="3" name="İçerik Yer Tutucusu 2"/>
          <p:cNvSpPr>
            <a:spLocks noGrp="1"/>
          </p:cNvSpPr>
          <p:nvPr>
            <p:ph idx="1"/>
          </p:nvPr>
        </p:nvSpPr>
        <p:spPr/>
        <p:txBody>
          <a:bodyPr>
            <a:normAutofit lnSpcReduction="10000"/>
          </a:bodyPr>
          <a:lstStyle/>
          <a:p>
            <a:r>
              <a:rPr lang="tr-TR" b="1" dirty="0" smtClean="0">
                <a:solidFill>
                  <a:srgbClr val="FF0000"/>
                </a:solidFill>
              </a:rPr>
              <a:t>M</a:t>
            </a:r>
            <a:r>
              <a:rPr lang="tr-TR" dirty="0" smtClean="0"/>
              <a:t>ürettebat </a:t>
            </a:r>
            <a:r>
              <a:rPr lang="tr-TR" b="1" dirty="0" smtClean="0">
                <a:solidFill>
                  <a:srgbClr val="FF0000"/>
                </a:solidFill>
              </a:rPr>
              <a:t>K</a:t>
            </a:r>
            <a:r>
              <a:rPr lang="tr-TR" dirty="0" smtClean="0"/>
              <a:t>aynaklarının </a:t>
            </a:r>
            <a:r>
              <a:rPr lang="tr-TR" b="1" dirty="0" smtClean="0">
                <a:solidFill>
                  <a:srgbClr val="FF0000"/>
                </a:solidFill>
              </a:rPr>
              <a:t>Y</a:t>
            </a:r>
            <a:r>
              <a:rPr lang="tr-TR" dirty="0" smtClean="0"/>
              <a:t>önetimi: </a:t>
            </a:r>
            <a:r>
              <a:rPr lang="tr-TR" dirty="0"/>
              <a:t>M</a:t>
            </a:r>
            <a:r>
              <a:rPr lang="tr-TR" dirty="0" smtClean="0"/>
              <a:t>evcut işletme kaynaklarından etkin bir biçimde yaralanmak suretiyle uçakta ortaya çıkabilecek  </a:t>
            </a:r>
            <a:r>
              <a:rPr lang="tr-TR" u="sng" dirty="0" smtClean="0"/>
              <a:t>insan hatalarının etkilerini azaltmak </a:t>
            </a:r>
            <a:r>
              <a:rPr lang="tr-TR" dirty="0" smtClean="0"/>
              <a:t>ve </a:t>
            </a:r>
            <a:r>
              <a:rPr lang="tr-TR" u="sng" dirty="0" smtClean="0"/>
              <a:t>insan performansını optimize etmek</a:t>
            </a:r>
            <a:r>
              <a:rPr lang="tr-TR" dirty="0" smtClean="0"/>
              <a:t> için kullanılan bir «eğitim yöntemi», bir «yaklaşım biçimi» veya «yetenek geliştirme aracıdır». </a:t>
            </a:r>
          </a:p>
          <a:p>
            <a:r>
              <a:rPr lang="tr-TR" dirty="0" smtClean="0"/>
              <a:t>MKY kişiler arası iletişim, liderlik ve karar verme gibi konular üzerinde odaklanır.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spTree>
    <p:extLst>
      <p:ext uri="{BB962C8B-B14F-4D97-AF65-F5344CB8AC3E}">
        <p14:creationId xmlns:p14="http://schemas.microsoft.com/office/powerpoint/2010/main" val="220014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67544" y="1628799"/>
            <a:ext cx="8280920" cy="4608513"/>
          </a:xfrm>
          <a:prstGeom prst="ellipse">
            <a:avLst/>
          </a:prstGeom>
          <a:solidFill>
            <a:schemeClr val="accent6">
              <a:lumMod val="60000"/>
              <a:lumOff val="40000"/>
              <a:alpha val="48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r>
              <a:rPr lang="tr-TR" dirty="0" err="1" smtClean="0"/>
              <a:t>MKY’nin</a:t>
            </a:r>
            <a:r>
              <a:rPr lang="tr-TR" dirty="0" smtClean="0"/>
              <a:t> odak ilgi alanı</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MKY uçuş için gerekli olan teknik bilgi ve becerilere sahip olma konusuyla ilgilenmez. Tersine organize olmuş uçuş sistemi içinde </a:t>
            </a:r>
            <a:r>
              <a:rPr lang="tr-TR" dirty="0" smtClean="0">
                <a:solidFill>
                  <a:srgbClr val="FF0000"/>
                </a:solidFill>
              </a:rPr>
              <a:t>zihinsel düşünme, algılama süreçleri </a:t>
            </a:r>
            <a:r>
              <a:rPr lang="tr-TR" dirty="0" smtClean="0"/>
              <a:t>ve </a:t>
            </a:r>
            <a:r>
              <a:rPr lang="tr-TR" dirty="0" smtClean="0">
                <a:solidFill>
                  <a:srgbClr val="FF0000"/>
                </a:solidFill>
              </a:rPr>
              <a:t>kişiler arası ilişki kurma biçimleri</a:t>
            </a:r>
            <a:r>
              <a:rPr lang="tr-TR" dirty="0" smtClean="0"/>
              <a:t> üzerinde odaklanır.</a:t>
            </a:r>
          </a:p>
          <a:p>
            <a:r>
              <a:rPr lang="tr-TR" u="sng" dirty="0" smtClean="0"/>
              <a:t>Zihinsel süreçler</a:t>
            </a:r>
            <a:r>
              <a:rPr lang="tr-TR" dirty="0" smtClean="0"/>
              <a:t>; içinde yaşanılan durum hakkında bilinçliliğe sahip olma, ortaya çıkan sorunları çözme, doğru kararları verme, etkin iletişim ilişkisi gerçekleştirme, takım çalışması yapma, güçlü ve zinde olma konularıyla ilgilidir.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a:p>
        </p:txBody>
      </p:sp>
    </p:spTree>
    <p:extLst>
      <p:ext uri="{BB962C8B-B14F-4D97-AF65-F5344CB8AC3E}">
        <p14:creationId xmlns:p14="http://schemas.microsoft.com/office/powerpoint/2010/main" val="97675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Zihinsel beceriler nelerdir</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solidFill>
                  <a:srgbClr val="FF0000"/>
                </a:solidFill>
              </a:rPr>
              <a:t>Durumsal farkındalık</a:t>
            </a:r>
            <a:r>
              <a:rPr lang="tr-TR" dirty="0" smtClean="0"/>
              <a:t>: Çevredeki olayların, gelişmelerin, ögelerin, kişilerin farkına varma, gelişmeleri görme, anlama, yorumlama ve gelişmelere müdahil olma demektir. Pilotların operasyonel, teknik ve insanla ilgili gelişmeleri izlemesi uçağın yönetiminde emniyetli uçuşa zarar verecek herhangi bir harekete karşı anında karşılık vermesidir. Pilot bu amaçla dokunma, işitme, görme, tatma, koklama gibi beş duyu organın verilerinden yararlanır. Bilinçaltını veya sezgilerini harekete geçirir.  Veriler beyinde işlenir ve algıya dönüşür. Algılama süreci sadece mevcut bilgi ve verilere dayanmaz, geçmişte yaşanan deneyimler de dikkate alınır. </a:t>
            </a:r>
          </a:p>
          <a:p>
            <a:r>
              <a:rPr lang="tr-TR" dirty="0" smtClean="0"/>
              <a:t>Durumsal farkındalık uyandıran bilgilerin çoğu uçuş araçlarından, göstergelerinden  ve diğer uçuş ekibinden gelir. </a:t>
            </a:r>
          </a:p>
          <a:p>
            <a:r>
              <a:rPr lang="tr-TR" dirty="0" smtClean="0"/>
              <a:t>Pilotların dikkatsiz kalmaları, yeterli uyarılma eşiğine sahip olmamaları, gerilim içinde olmaları, can sıkıntısı içinde olmaları, yorgun bulunmaları gibi faktörler emniyetli ve etkin uçuş sürecini tehlikeye atar. Bunun yanında durumsal faktörleri değerlendirmede etkin iletişim içine girmemeleri, takım çalışması yapmamaları, gelen bilgileri dikkatle değerlendirmemeleri risk faktörü olarak ortaya çıkar.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spTree>
    <p:extLst>
      <p:ext uri="{BB962C8B-B14F-4D97-AF65-F5344CB8AC3E}">
        <p14:creationId xmlns:p14="http://schemas.microsoft.com/office/powerpoint/2010/main" val="298231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Zihinsel beceriler nelerdir</a:t>
            </a:r>
          </a:p>
        </p:txBody>
      </p:sp>
      <p:sp>
        <p:nvSpPr>
          <p:cNvPr id="3" name="İçerik Yer Tutucusu 2"/>
          <p:cNvSpPr>
            <a:spLocks noGrp="1"/>
          </p:cNvSpPr>
          <p:nvPr>
            <p:ph idx="1"/>
          </p:nvPr>
        </p:nvSpPr>
        <p:spPr/>
        <p:txBody>
          <a:bodyPr>
            <a:normAutofit fontScale="85000" lnSpcReduction="20000"/>
          </a:bodyPr>
          <a:lstStyle/>
          <a:p>
            <a:r>
              <a:rPr lang="tr-TR" dirty="0" smtClean="0">
                <a:solidFill>
                  <a:srgbClr val="FF0000"/>
                </a:solidFill>
              </a:rPr>
              <a:t>Planlama ve karar verme</a:t>
            </a:r>
            <a:r>
              <a:rPr lang="tr-TR" dirty="0" smtClean="0"/>
              <a:t>. </a:t>
            </a:r>
            <a:r>
              <a:rPr lang="tr-TR" dirty="0" err="1" smtClean="0"/>
              <a:t>MKY’nin</a:t>
            </a:r>
            <a:r>
              <a:rPr lang="tr-TR" dirty="0" smtClean="0"/>
              <a:t> temel amacı uçuş operasyonları yelpazesinde alınan tüm karaların «kaliteli ve doğru» olmasını sağlamaktır. Bu çerçevede </a:t>
            </a:r>
            <a:r>
              <a:rPr lang="tr-TR" dirty="0" smtClean="0">
                <a:solidFill>
                  <a:srgbClr val="FF0000"/>
                </a:solidFill>
              </a:rPr>
              <a:t>uçuş öncesinde yapılan planlama</a:t>
            </a:r>
            <a:r>
              <a:rPr lang="tr-TR" dirty="0" smtClean="0"/>
              <a:t> hayati derecede önemlidir. Uçuş sırasında alınan kararlar uçuş öncesinde yapılan planlamaya dayanır.  Uçuş ekibi görev ve sorumluluklarını uçuş öncesinde yapılan planlama çerçevesinde gerçekleştirirler. </a:t>
            </a:r>
          </a:p>
          <a:p>
            <a:r>
              <a:rPr lang="tr-TR" dirty="0" smtClean="0"/>
              <a:t>Bu yüzden uçuş esnasında kaptan kabin amirini belli aralıklarla davet ederek orijinal planda bir takım değişiklikler olmuşsa kendisini bilgilendirir.  Böylece uçuş ekibi «iyi bir durumsal farkındalık» içinde olurlar ve uçuş sürecinin  pürüzsüz gerçekleşmesi sağlanır.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spTree>
    <p:extLst>
      <p:ext uri="{BB962C8B-B14F-4D97-AF65-F5344CB8AC3E}">
        <p14:creationId xmlns:p14="http://schemas.microsoft.com/office/powerpoint/2010/main" val="85006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Zihinsel beceriler nelerdir</a:t>
            </a:r>
          </a:p>
        </p:txBody>
      </p:sp>
      <p:sp>
        <p:nvSpPr>
          <p:cNvPr id="3" name="İçerik Yer Tutucusu 2"/>
          <p:cNvSpPr>
            <a:spLocks noGrp="1"/>
          </p:cNvSpPr>
          <p:nvPr>
            <p:ph idx="1"/>
          </p:nvPr>
        </p:nvSpPr>
        <p:spPr/>
        <p:txBody>
          <a:bodyPr>
            <a:normAutofit fontScale="92500" lnSpcReduction="20000"/>
          </a:bodyPr>
          <a:lstStyle/>
          <a:p>
            <a:r>
              <a:rPr lang="tr-TR" dirty="0">
                <a:solidFill>
                  <a:srgbClr val="FF0000"/>
                </a:solidFill>
              </a:rPr>
              <a:t>Planlama ve karar </a:t>
            </a:r>
            <a:r>
              <a:rPr lang="tr-TR" dirty="0" smtClean="0">
                <a:solidFill>
                  <a:srgbClr val="FF0000"/>
                </a:solidFill>
              </a:rPr>
              <a:t>verme</a:t>
            </a:r>
            <a:r>
              <a:rPr lang="tr-TR" dirty="0"/>
              <a:t> </a:t>
            </a:r>
            <a:r>
              <a:rPr lang="tr-TR" dirty="0" smtClean="0"/>
              <a:t>özellikle olağandışı işlemler veya acil durumlar halinde büyük önem kazanır. Bu gibi durumlarda uçağın durumu ve konumu hızlı değişiklikler gösterdiğinden uçuşun statüsü sürekli yeniden güncellenir ve uçuş ekibinden bu değişikliklere anında uyum göstermeleri istenir. Uçuş ekibi durumun ve gelişmelerin bilimsel olarak farkında olmalı ve kendi üzerlerine düşen görevleri  etkin bir şekilde yerine getirerek karar verme sürecine katkıda bulunmalıdırlar.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spTree>
    <p:extLst>
      <p:ext uri="{BB962C8B-B14F-4D97-AF65-F5344CB8AC3E}">
        <p14:creationId xmlns:p14="http://schemas.microsoft.com/office/powerpoint/2010/main" val="150522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Zihinsel </a:t>
            </a:r>
            <a:r>
              <a:rPr lang="tr-TR" dirty="0" smtClean="0"/>
              <a:t>beceriler: </a:t>
            </a:r>
            <a:r>
              <a:rPr lang="tr-TR" sz="4000" dirty="0" smtClean="0">
                <a:solidFill>
                  <a:srgbClr val="FF0000"/>
                </a:solidFill>
              </a:rPr>
              <a:t>Kararlara Katılma</a:t>
            </a:r>
            <a:endParaRPr lang="tr-TR" sz="4000"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r>
              <a:rPr lang="tr-TR" dirty="0" smtClean="0"/>
              <a:t>Ast mevkiindeki mürettebatın karar verme sürecine katılmalarına imkan vermek, bütün kararların takım halinde verileceği anlamına gelmez. Kararlara katılım derecesi alınacak olan kararların niteliğine bağlıdır:</a:t>
            </a:r>
          </a:p>
          <a:p>
            <a:pPr lvl="1"/>
            <a:r>
              <a:rPr lang="tr-TR" dirty="0" smtClean="0"/>
              <a:t>Beceri temelli davranışlar büyük ölçüde önceki öğrenme durumlarına bağlıdır ve bu yüzden alınması gereken kararlar bilinç dışında gerçekleşir.  Diğer üyeler pasif izleyici durumundadır. Fakat alınan karar eğer </a:t>
            </a:r>
            <a:r>
              <a:rPr lang="tr-TR" dirty="0" smtClean="0">
                <a:solidFill>
                  <a:srgbClr val="FF0000"/>
                </a:solidFill>
              </a:rPr>
              <a:t>emniyet sınırının altında </a:t>
            </a:r>
            <a:r>
              <a:rPr lang="tr-TR" dirty="0" smtClean="0"/>
              <a:t>kalmışsa o zaman astlar veya diğer üyeler ilgili kişiyi uyarırlar. </a:t>
            </a:r>
          </a:p>
          <a:p>
            <a:pPr lvl="1"/>
            <a:r>
              <a:rPr lang="tr-TR" dirty="0" smtClean="0"/>
              <a:t>(1) Kural temelli davranışlar büyük ölçüde önceden alınan eğitimlere ve prosedürlere dayanır. Örneğin, Standart Kalkış Prosedürleri, Standart İşlem Prosedürleri, Uçuş Elkitapları bu kapsamdadır. Uçuş personeli kararlarını bilinç altına yerleştirdikleri bu kurallara göre verirler.  (2) Fakat mevcut durum  veya realite önceki bilgilerle uyuşmadığı durumda kaptan ekip üyesine danışmak, durumu doğrulatmak veya onay almak gereğini hisseder.  (3) Daha önce hiç karşılaşılmayan bir durumda ise bilgi temelli davranışa başvurulur. Pilot bu durumda yaşanan gerçeklerin </a:t>
            </a:r>
            <a:r>
              <a:rPr lang="tr-TR" dirty="0" smtClean="0">
                <a:solidFill>
                  <a:srgbClr val="FF0000"/>
                </a:solidFill>
              </a:rPr>
              <a:t>rasyonel değerlemesi </a:t>
            </a:r>
            <a:r>
              <a:rPr lang="tr-TR" dirty="0" smtClean="0"/>
              <a:t>yöntemine başvurur. Böyle bir durumda uçuş ekibinin bilgisi ve düşüncelerinin  alınması da söz konusu olabilir. Hatta zaman ve şartlar müsaitse havaalanından teknik destek istenir.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27.2.2018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spTree>
    <p:extLst>
      <p:ext uri="{BB962C8B-B14F-4D97-AF65-F5344CB8AC3E}">
        <p14:creationId xmlns:p14="http://schemas.microsoft.com/office/powerpoint/2010/main" val="14935313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28605</TotalTime>
  <Words>2727</Words>
  <Application>Microsoft Office PowerPoint</Application>
  <PresentationFormat>On-screen Show (4:3)</PresentationFormat>
  <Paragraphs>251</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Ofis Teması</vt:lpstr>
      <vt:lpstr>Mürettebat Kaynaklarının Yönetiminde (MKY) İNSAN FAKTÖRLERİ</vt:lpstr>
      <vt:lpstr>Mürettebat – Uçuş Ekibi</vt:lpstr>
      <vt:lpstr>MKY - CRM</vt:lpstr>
      <vt:lpstr>MKY-CRM</vt:lpstr>
      <vt:lpstr>MKY’nin odak ilgi alanı</vt:lpstr>
      <vt:lpstr>Zihinsel beceriler nelerdir</vt:lpstr>
      <vt:lpstr>Zihinsel beceriler nelerdir</vt:lpstr>
      <vt:lpstr>Zihinsel beceriler nelerdir</vt:lpstr>
      <vt:lpstr>Zihinsel beceriler: Kararlara Katılma</vt:lpstr>
      <vt:lpstr>Zihinsel beceriler: Kararlara Katılma</vt:lpstr>
      <vt:lpstr>Afili Lider – Sempatik Lider</vt:lpstr>
      <vt:lpstr>Afili Lider – İltifatkâr Lider</vt:lpstr>
      <vt:lpstr>Kişilerarası Beceriler: İletişim</vt:lpstr>
      <vt:lpstr>Kişilerarası Beceriler: İletişim</vt:lpstr>
      <vt:lpstr>Kişilerarası Beceriler: Takım çalışması</vt:lpstr>
      <vt:lpstr>Kişilerarası Beceriler: Takım çalışması</vt:lpstr>
      <vt:lpstr>MKY veya CRM nasıl başladı</vt:lpstr>
      <vt:lpstr>Mürettebat Kaynak Yönetimi’nin çıkış noktası uçak kazalarıdır</vt:lpstr>
      <vt:lpstr>Kokpit-Kaynak-Yönetimi (KKY-CRM)</vt:lpstr>
      <vt:lpstr>Kokpit Kaynakları Yönetimi</vt:lpstr>
      <vt:lpstr>Kokpit Kaynak (Personel) Yönetimi</vt:lpstr>
      <vt:lpstr>Kokpit–Kabin (Mürettebat) Yönetimi</vt:lpstr>
      <vt:lpstr>MÜRETTEBAT kimdir?</vt:lpstr>
      <vt:lpstr>MÜRETTEBAT kimdir?</vt:lpstr>
      <vt:lpstr>Kokpit–Kabin Kaynakları Yönetimi</vt:lpstr>
      <vt:lpstr>Kaçınılabilir hatalar</vt:lpstr>
      <vt:lpstr>Callouts --- Çek et…. </vt:lpstr>
      <vt:lpstr>slides armed and cross check</vt:lpstr>
      <vt:lpstr>MKY-Mürettebat Kaynakları Yönetiminde Hata Yönetimi</vt:lpstr>
      <vt:lpstr>Hataların yakalanması</vt:lpstr>
      <vt:lpstr>Kaptan ve first officer’lar  %50</vt:lpstr>
      <vt:lpstr>Hatanın sonuçlarını hafiflet</vt:lpstr>
      <vt:lpstr>Mitigeyt- Önle  Daha fazla zarar vermesin</vt:lpstr>
      <vt:lpstr>Hatanın sonuçları nasıl hafifletilir</vt:lpstr>
      <vt:lpstr>Günümüzde CRM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cp:lastModifiedBy>
  <cp:revision>460</cp:revision>
  <cp:lastPrinted>2018-01-29T12:24:59Z</cp:lastPrinted>
  <dcterms:created xsi:type="dcterms:W3CDTF">2017-11-15T08:40:41Z</dcterms:created>
  <dcterms:modified xsi:type="dcterms:W3CDTF">2018-02-27T06:13:31Z</dcterms:modified>
</cp:coreProperties>
</file>