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77" r:id="rId24"/>
    <p:sldId id="278" r:id="rId25"/>
    <p:sldId id="280" r:id="rId26"/>
    <p:sldId id="281" r:id="rId27"/>
    <p:sldId id="282" r:id="rId28"/>
    <p:sldId id="283" r:id="rId29"/>
    <p:sldId id="284" r:id="rId30"/>
    <p:sldId id="286" r:id="rId31"/>
    <p:sldId id="287" r:id="rId32"/>
    <p:sldId id="288" r:id="rId33"/>
    <p:sldId id="289" r:id="rId34"/>
    <p:sldId id="285" r:id="rId35"/>
    <p:sldId id="290" r:id="rId36"/>
    <p:sldId id="291" r:id="rId37"/>
    <p:sldId id="292" r:id="rId38"/>
    <p:sldId id="293" r:id="rId39"/>
    <p:sldId id="294" r:id="rId40"/>
    <p:sldId id="295" r:id="rId41"/>
    <p:sldId id="296" r:id="rId42"/>
    <p:sldId id="297" r:id="rId43"/>
  </p:sldIdLst>
  <p:sldSz cx="9144000" cy="6858000" type="screen4x3"/>
  <p:notesSz cx="6794500"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sız Bölüm" id="{F3A50166-41AF-4C34-9DCE-E1DCE8AFFED2}">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9"/>
            <p14:sldId id="277"/>
            <p14:sldId id="278"/>
            <p14:sldId id="280"/>
            <p14:sldId id="281"/>
            <p14:sldId id="282"/>
            <p14:sldId id="283"/>
            <p14:sldId id="284"/>
            <p14:sldId id="286"/>
            <p14:sldId id="287"/>
            <p14:sldId id="288"/>
            <p14:sldId id="289"/>
            <p14:sldId id="285"/>
            <p14:sldId id="290"/>
            <p14:sldId id="291"/>
            <p14:sldId id="292"/>
            <p14:sldId id="293"/>
            <p14:sldId id="294"/>
            <p14:sldId id="295"/>
            <p14:sldId id="296"/>
            <p14:sldId id="2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56" autoAdjust="0"/>
    <p:restoredTop sz="99467" autoAdjust="0"/>
  </p:normalViewPr>
  <p:slideViewPr>
    <p:cSldViewPr>
      <p:cViewPr varScale="1">
        <p:scale>
          <a:sx n="88" d="100"/>
          <a:sy n="88" d="100"/>
        </p:scale>
        <p:origin x="191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02"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1D0D9305-C946-47C7-8718-A0CDCBFFC3E5}" type="datetimeFigureOut">
              <a:rPr lang="tr-TR" smtClean="0"/>
              <a:t>22.2.2018</a:t>
            </a:fld>
            <a:endParaRPr lang="tr-TR"/>
          </a:p>
        </p:txBody>
      </p:sp>
      <p:sp>
        <p:nvSpPr>
          <p:cNvPr id="4" name="Slayt Görüntüsü Yer Tutucusu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079915A4-CB96-49D0-B516-02CC3FED67BF}" type="slidenum">
              <a:rPr lang="tr-TR" smtClean="0"/>
              <a:t>‹#›</a:t>
            </a:fld>
            <a:endParaRPr lang="tr-TR"/>
          </a:p>
        </p:txBody>
      </p:sp>
    </p:spTree>
    <p:extLst>
      <p:ext uri="{BB962C8B-B14F-4D97-AF65-F5344CB8AC3E}">
        <p14:creationId xmlns:p14="http://schemas.microsoft.com/office/powerpoint/2010/main" val="196998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E5C1E78-7104-478A-8EB3-0A27C6B765E9}" type="datetime1">
              <a:rPr lang="tr-TR" smtClean="0"/>
              <a:t>22.2.2018</a:t>
            </a:fld>
            <a:endParaRPr lang="tr-TR"/>
          </a:p>
        </p:txBody>
      </p:sp>
      <p:sp>
        <p:nvSpPr>
          <p:cNvPr id="5" name="Altbilgi Yer Tutucusu 4"/>
          <p:cNvSpPr>
            <a:spLocks noGrp="1"/>
          </p:cNvSpPr>
          <p:nvPr>
            <p:ph type="ftr" sz="quarter" idx="11"/>
          </p:nvPr>
        </p:nvSpPr>
        <p:spPr/>
        <p:txBody>
          <a:bodyPr/>
          <a:lstStyle/>
          <a:p>
            <a:r>
              <a:rPr lang="tr-TR" dirty="0" smtClean="0"/>
              <a:t>Prof. Dr. Hüner Şencan</a:t>
            </a:r>
          </a:p>
        </p:txBody>
      </p:sp>
      <p:sp>
        <p:nvSpPr>
          <p:cNvPr id="6" name="Slayt Numarası Yer Tutucusu 5"/>
          <p:cNvSpPr>
            <a:spLocks noGrp="1"/>
          </p:cNvSpPr>
          <p:nvPr>
            <p:ph type="sldNum" sz="quarter" idx="12"/>
          </p:nvPr>
        </p:nvSpPr>
        <p:spPr/>
        <p:txBody>
          <a:bodyPr/>
          <a:lstStyle/>
          <a:p>
            <a:fld id="{648DF76F-C135-4C74-B914-C73210BC11CF}" type="slidenum">
              <a:rPr lang="tr-TR" smtClean="0"/>
              <a:t>‹#›</a:t>
            </a:fld>
            <a:endParaRPr lang="tr-TR"/>
          </a:p>
        </p:txBody>
      </p:sp>
    </p:spTree>
    <p:extLst>
      <p:ext uri="{BB962C8B-B14F-4D97-AF65-F5344CB8AC3E}">
        <p14:creationId xmlns:p14="http://schemas.microsoft.com/office/powerpoint/2010/main" val="42252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lvl1pPr>
              <a:defRPr>
                <a:solidFill>
                  <a:schemeClr val="tx1"/>
                </a:solidFill>
              </a:defRPr>
            </a:lvl1pPr>
          </a:lstStyle>
          <a:p>
            <a:r>
              <a:rPr lang="tr-TR" dirty="0"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a:t>
            </a:fld>
            <a:endParaRPr lang="tr-TR"/>
          </a:p>
        </p:txBody>
      </p:sp>
    </p:spTree>
    <p:extLst>
      <p:ext uri="{BB962C8B-B14F-4D97-AF65-F5344CB8AC3E}">
        <p14:creationId xmlns:p14="http://schemas.microsoft.com/office/powerpoint/2010/main" val="2650640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1F4CA-1B31-4FEB-B67E-DEC7B5D4B85D}" type="datetime1">
              <a:rPr lang="tr-TR" smtClean="0"/>
              <a:t>22.2.2018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tr-TR" dirty="0" smtClean="0"/>
              <a:t>Prof. Dr. Hüner Şencan</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DF76F-C135-4C74-B914-C73210BC11CF}" type="slidenum">
              <a:rPr lang="tr-TR" smtClean="0"/>
              <a:t>‹#›</a:t>
            </a:fld>
            <a:endParaRPr lang="tr-TR"/>
          </a:p>
        </p:txBody>
      </p:sp>
    </p:spTree>
    <p:extLst>
      <p:ext uri="{BB962C8B-B14F-4D97-AF65-F5344CB8AC3E}">
        <p14:creationId xmlns:p14="http://schemas.microsoft.com/office/powerpoint/2010/main" val="295942507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2286164"/>
            <a:ext cx="7772400" cy="1820773"/>
          </a:xfrm>
        </p:spPr>
        <p:txBody>
          <a:bodyPr>
            <a:normAutofit/>
          </a:bodyPr>
          <a:lstStyle/>
          <a:p>
            <a:r>
              <a:rPr lang="tr-TR" sz="3300" dirty="0" smtClean="0"/>
              <a:t>İnsan Faktörünün Daha iyi Anlaşılması İçin</a:t>
            </a:r>
            <a:r>
              <a:rPr lang="tr-TR" dirty="0" smtClean="0"/>
              <a:t/>
            </a:r>
            <a:br>
              <a:rPr lang="tr-TR" dirty="0" smtClean="0"/>
            </a:br>
            <a:r>
              <a:rPr lang="tr-TR" sz="5600" dirty="0" smtClean="0"/>
              <a:t>SHELL Modeli</a:t>
            </a:r>
            <a:endParaRPr lang="tr-TR" sz="4000" dirty="0"/>
          </a:p>
        </p:txBody>
      </p:sp>
      <p:sp>
        <p:nvSpPr>
          <p:cNvPr id="3" name="Alt Başlık 2"/>
          <p:cNvSpPr>
            <a:spLocks noGrp="1"/>
          </p:cNvSpPr>
          <p:nvPr>
            <p:ph type="subTitle" idx="1"/>
          </p:nvPr>
        </p:nvSpPr>
        <p:spPr>
          <a:xfrm>
            <a:off x="1371600" y="4437112"/>
            <a:ext cx="6400800" cy="1201688"/>
          </a:xfrm>
        </p:spPr>
        <p:txBody>
          <a:bodyPr/>
          <a:lstStyle/>
          <a:p>
            <a:r>
              <a:rPr lang="tr-TR" sz="2600" dirty="0" smtClean="0"/>
              <a:t>Prof. Dr. Hüner Şencan</a:t>
            </a:r>
          </a:p>
          <a:p>
            <a:r>
              <a:rPr lang="tr-TR" sz="2600" dirty="0" smtClean="0"/>
              <a:t>İstanbul Ticaret Üniversitesi  </a:t>
            </a:r>
          </a:p>
          <a:p>
            <a:endParaRPr lang="tr-TR" dirty="0"/>
          </a:p>
        </p:txBody>
      </p:sp>
      <p:sp>
        <p:nvSpPr>
          <p:cNvPr id="5" name="Metin kutusu 4"/>
          <p:cNvSpPr txBox="1"/>
          <p:nvPr/>
        </p:nvSpPr>
        <p:spPr>
          <a:xfrm>
            <a:off x="611560" y="773996"/>
            <a:ext cx="2880320" cy="369332"/>
          </a:xfrm>
          <a:prstGeom prst="rect">
            <a:avLst/>
          </a:prstGeom>
          <a:noFill/>
        </p:spPr>
        <p:txBody>
          <a:bodyPr wrap="square" rtlCol="0">
            <a:spAutoFit/>
          </a:bodyPr>
          <a:lstStyle/>
          <a:p>
            <a:r>
              <a:rPr lang="tr-TR" dirty="0" smtClean="0"/>
              <a:t>13. Hafta</a:t>
            </a:r>
            <a:endParaRPr lang="tr-TR" dirty="0"/>
          </a:p>
        </p:txBody>
      </p:sp>
    </p:spTree>
    <p:extLst>
      <p:ext uri="{BB962C8B-B14F-4D97-AF65-F5344CB8AC3E}">
        <p14:creationId xmlns:p14="http://schemas.microsoft.com/office/powerpoint/2010/main" val="611436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Çevresel toleranslar</a:t>
            </a:r>
            <a:endParaRPr lang="tr-TR" dirty="0"/>
          </a:p>
        </p:txBody>
      </p:sp>
      <p:sp>
        <p:nvSpPr>
          <p:cNvPr id="3" name="İçerik Yer Tutucusu 2"/>
          <p:cNvSpPr>
            <a:spLocks noGrp="1"/>
          </p:cNvSpPr>
          <p:nvPr>
            <p:ph idx="1"/>
          </p:nvPr>
        </p:nvSpPr>
        <p:spPr/>
        <p:txBody>
          <a:bodyPr>
            <a:normAutofit lnSpcReduction="10000"/>
          </a:bodyPr>
          <a:lstStyle/>
          <a:p>
            <a:r>
              <a:rPr lang="tr-TR" dirty="0" smtClean="0"/>
              <a:t>İnsanlar ancak belirli çevresel koşullarda etkin performans gösterebilirler. Bu nedenle ısı-sıcaklık, soğukluk, titreşim, gürültü, g-gücü, </a:t>
            </a:r>
            <a:r>
              <a:rPr lang="tr-TR" sz="1600" dirty="0" smtClean="0"/>
              <a:t>(bir </a:t>
            </a:r>
            <a:r>
              <a:rPr lang="tr-TR" sz="1600" dirty="0"/>
              <a:t>kütleye belirli bir durumda etki eden </a:t>
            </a:r>
            <a:r>
              <a:rPr lang="tr-TR" sz="1600" dirty="0" smtClean="0"/>
              <a:t>hızlandırma) </a:t>
            </a:r>
            <a:r>
              <a:rPr lang="tr-TR" dirty="0" smtClean="0"/>
              <a:t>günün hangi saati olduğu, zaman değişim bölgeleri, sıkıcı çalışma çevreleri, yükseklik ve alçaklıklar onların performansları üzerinde doğrudan etkilidir. </a:t>
            </a:r>
          </a:p>
          <a:p>
            <a:r>
              <a:rPr lang="tr-TR" dirty="0" smtClean="0"/>
              <a:t>Çevresel toleransların optimum değerleri içinde yüksek performans gösterirler.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10</a:t>
            </a:fld>
            <a:endParaRPr lang="tr-TR"/>
          </a:p>
        </p:txBody>
      </p:sp>
    </p:spTree>
    <p:extLst>
      <p:ext uri="{BB962C8B-B14F-4D97-AF65-F5344CB8AC3E}">
        <p14:creationId xmlns:p14="http://schemas.microsoft.com/office/powerpoint/2010/main" val="40164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Zaman alanı – Time </a:t>
            </a:r>
            <a:r>
              <a:rPr lang="tr-TR" dirty="0" err="1" smtClean="0"/>
              <a:t>zone</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11</a:t>
            </a:fld>
            <a:endParaRPr lang="tr-TR"/>
          </a:p>
        </p:txBody>
      </p:sp>
      <p:pic>
        <p:nvPicPr>
          <p:cNvPr id="3074" name="Picture 2" descr="Image result for time zone transitions"/>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3056"/>
          <a:stretch/>
        </p:blipFill>
        <p:spPr bwMode="auto">
          <a:xfrm>
            <a:off x="683567" y="1625600"/>
            <a:ext cx="7908207" cy="44676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81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SHELL – Yazılım ögesi</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Havacılık sistemin «soyut» varlıkları arasındadır. Yazılımlar havacılık sistemlerini yönetir, bilgileri organize eder, bilgi üretir ve insanların karar vermelerini kolaylaştırır. </a:t>
            </a:r>
          </a:p>
          <a:p>
            <a:r>
              <a:rPr lang="tr-TR" dirty="0" smtClean="0"/>
              <a:t>Değişik havacılık yazılımları; kuralları, talimatları, yönetmelikleri, politikaları, normları, emirleri, güvenlik prosedürlerini, standart işlem prosedürlerini, uygulamaları, anlaşmaları, simgeleri, yönetici talimatlarını ve diğer bilgisayar programlarını içerir. </a:t>
            </a:r>
          </a:p>
          <a:p>
            <a:r>
              <a:rPr lang="tr-TR" dirty="0" smtClean="0"/>
              <a:t>Yazılımlarda ayrıca haritalar, grafikler, değişik nitelikte yayınlar, acil durum el kitapları ve prosedürel kontrol listeleri olabilir.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12</a:t>
            </a:fld>
            <a:endParaRPr lang="tr-TR"/>
          </a:p>
        </p:txBody>
      </p:sp>
    </p:spTree>
    <p:extLst>
      <p:ext uri="{BB962C8B-B14F-4D97-AF65-F5344CB8AC3E}">
        <p14:creationId xmlns:p14="http://schemas.microsoft.com/office/powerpoint/2010/main" val="131982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SHELL – </a:t>
            </a:r>
            <a:r>
              <a:rPr lang="tr-TR" dirty="0" smtClean="0"/>
              <a:t>Donanım ögesi</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Havacılık sitemindeki tüm fiziksel ögelerdir. </a:t>
            </a:r>
          </a:p>
          <a:p>
            <a:pPr lvl="1"/>
            <a:r>
              <a:rPr lang="tr-TR" dirty="0" smtClean="0"/>
              <a:t>Uçaklar</a:t>
            </a:r>
          </a:p>
          <a:p>
            <a:pPr lvl="2"/>
            <a:r>
              <a:rPr lang="tr-TR" dirty="0" smtClean="0"/>
              <a:t>Kontrol göstergeleri, fonksiyonel sistemler, uçak yüzeyleri</a:t>
            </a:r>
          </a:p>
          <a:p>
            <a:pPr lvl="1"/>
            <a:r>
              <a:rPr lang="tr-TR" dirty="0" smtClean="0"/>
              <a:t>Operatör teçhizatları</a:t>
            </a:r>
          </a:p>
          <a:p>
            <a:pPr lvl="1"/>
            <a:r>
              <a:rPr lang="tr-TR" dirty="0" smtClean="0"/>
              <a:t>Araç ve gereçler</a:t>
            </a:r>
          </a:p>
          <a:p>
            <a:pPr lvl="1"/>
            <a:r>
              <a:rPr lang="tr-TR" dirty="0" smtClean="0"/>
              <a:t>Malzemeler</a:t>
            </a:r>
          </a:p>
          <a:p>
            <a:pPr lvl="1"/>
            <a:r>
              <a:rPr lang="tr-TR" dirty="0" smtClean="0"/>
              <a:t>Bina ve tesisler</a:t>
            </a:r>
          </a:p>
          <a:p>
            <a:pPr lvl="1"/>
            <a:r>
              <a:rPr lang="tr-TR" dirty="0" smtClean="0"/>
              <a:t>Ulaşım ve taşıma araçları</a:t>
            </a:r>
          </a:p>
          <a:p>
            <a:pPr lvl="1"/>
            <a:r>
              <a:rPr lang="tr-TR" dirty="0" smtClean="0"/>
              <a:t>Bilgisayarlar</a:t>
            </a:r>
          </a:p>
          <a:p>
            <a:pPr lvl="1"/>
            <a:r>
              <a:rPr lang="tr-TR" dirty="0" smtClean="0"/>
              <a:t>Konveyör bantları ve diğerleri</a:t>
            </a:r>
          </a:p>
          <a:p>
            <a:pPr lvl="1"/>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13</a:t>
            </a:fld>
            <a:endParaRPr lang="tr-TR"/>
          </a:p>
        </p:txBody>
      </p:sp>
    </p:spTree>
    <p:extLst>
      <p:ext uri="{BB962C8B-B14F-4D97-AF65-F5344CB8AC3E}">
        <p14:creationId xmlns:p14="http://schemas.microsoft.com/office/powerpoint/2010/main" val="198025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SHELL – </a:t>
            </a:r>
            <a:r>
              <a:rPr lang="tr-TR" dirty="0" smtClean="0"/>
              <a:t>Çevre ögesi</a:t>
            </a: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Yazılım, donanım ve insan faktörünün içinde bulunduğu ve işlev gördüğü tüm çevredir. </a:t>
            </a:r>
          </a:p>
          <a:p>
            <a:r>
              <a:rPr lang="tr-TR" dirty="0" smtClean="0"/>
              <a:t>Bu çevre içinde fiziksel ve teknolojik faktörler, örgütsel faktörler, hukuki ve siyasal faktörler, sosyal ve kültürel faktörler dinamik bir biçimde rol oynar ve işlev görür, çalışanları ve operatörü etkiler.  </a:t>
            </a:r>
          </a:p>
          <a:p>
            <a:r>
              <a:rPr lang="tr-TR" dirty="0" smtClean="0"/>
              <a:t>Havaalanı iç ve dış çevresi olmak üzere iki grupta incelenir.</a:t>
            </a:r>
          </a:p>
          <a:p>
            <a:r>
              <a:rPr lang="tr-TR" dirty="0" smtClean="0"/>
              <a:t>İç çevre çalışma alanının çevresidir. Çalışılan yere göre değişiklik gösterir. Kabin, kokpit, </a:t>
            </a:r>
            <a:r>
              <a:rPr lang="tr-TR" dirty="0" err="1" smtClean="0"/>
              <a:t>ramp</a:t>
            </a:r>
            <a:r>
              <a:rPr lang="tr-TR" dirty="0" smtClean="0"/>
              <a:t>, yolcu salonu iç çevredir. İç çevre ısı, hava sirkülasyonu, ışıklandırma, nem, titreşim gibi fiziki etkilere açıktır.</a:t>
            </a:r>
          </a:p>
          <a:p>
            <a:r>
              <a:rPr lang="tr-TR" dirty="0" smtClean="0"/>
              <a:t>Dış çevre «dahili iş çevresinin dışında» kalan çevre anlamındadır. Burada türbülans, bölge, havaalanı, ekonomik kurumlar, hükümetler, uçak şirketleri, sivil havacılık genel müdürlüğü, politik ve sosyal faktörler devreye girer değişik ölçülerde çalışanları veya operatörü etkiler. </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14</a:t>
            </a:fld>
            <a:endParaRPr lang="tr-TR"/>
          </a:p>
        </p:txBody>
      </p:sp>
    </p:spTree>
    <p:extLst>
      <p:ext uri="{BB962C8B-B14F-4D97-AF65-F5344CB8AC3E}">
        <p14:creationId xmlns:p14="http://schemas.microsoft.com/office/powerpoint/2010/main" val="1220308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SHELL – </a:t>
            </a:r>
            <a:r>
              <a:rPr lang="tr-TR" dirty="0" smtClean="0"/>
              <a:t>İnsan ögesi</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Havacılık sisteminde tam merkezde yer alan en önemli ögedir. Uçak personeli uçağı uçurur, yer hizmetleri personeli uçağı hazırlar, yönetim personeli uçuş sistemlerini ve haya alanlarını yönetir. </a:t>
            </a:r>
          </a:p>
          <a:p>
            <a:r>
              <a:rPr lang="tr-TR" dirty="0" smtClean="0"/>
              <a:t>İnsan öğesi insanın «kapasitesi» ve «sınırlılıkları» konusuyla ilgilenir. Şu soru çerçevesinde düzenlemeler yapar: İnsan neyi yapabilir, neyi yapma konusunda gücü sınırlıdır veya yapamaz. Hangi noktaya kadar iyi bir performans ortaya koyar.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15</a:t>
            </a:fld>
            <a:endParaRPr lang="tr-TR"/>
          </a:p>
        </p:txBody>
      </p:sp>
    </p:spTree>
    <p:extLst>
      <p:ext uri="{BB962C8B-B14F-4D97-AF65-F5344CB8AC3E}">
        <p14:creationId xmlns:p14="http://schemas.microsoft.com/office/powerpoint/2010/main" val="520368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SHELL </a:t>
            </a:r>
            <a:r>
              <a:rPr lang="tr-TR" dirty="0" smtClean="0"/>
              <a:t>– ögeler arası etkileşim</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SHELL modelinin dört öğesi birbirinden bağımsız olarak değil, birbiriyle etkileşim içinde çalışır. Ögelerden her birinin alt ögelerinin insan faktörünü bir bütün olarak veya onun alt öğelerini ne şekilde etkilediğini belirlemeye, karşılıklı olarak önlem almaya çalışır. İnsan yazılımlarla, donanımlarla, çevresiyle ve diğer insanlarla sürekli bir ilişki ve etkileşim içindedir. Onları hem etkiler, hem de onlardan etkilenir. </a:t>
            </a:r>
          </a:p>
          <a:p>
            <a:r>
              <a:rPr lang="tr-TR" dirty="0" smtClean="0"/>
              <a:t>SHELL modeline göre bu etkileşimde ortaya çıkan bir </a:t>
            </a:r>
            <a:r>
              <a:rPr lang="tr-TR" dirty="0" err="1" smtClean="0"/>
              <a:t>denksizlik</a:t>
            </a:r>
            <a:r>
              <a:rPr lang="tr-TR" dirty="0" smtClean="0"/>
              <a:t>, ayarsızlık veya uyumsuzluk bireysel ögelerdeki başarısızlıktan çok havacılık sisteminin başarısız olmasına iş kazalarına, uçak kazalarına yol açar.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16</a:t>
            </a:fld>
            <a:endParaRPr lang="tr-TR"/>
          </a:p>
        </p:txBody>
      </p:sp>
    </p:spTree>
    <p:extLst>
      <p:ext uri="{BB962C8B-B14F-4D97-AF65-F5344CB8AC3E}">
        <p14:creationId xmlns:p14="http://schemas.microsoft.com/office/powerpoint/2010/main" val="348494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Etkileşimler: </a:t>
            </a:r>
            <a:r>
              <a:rPr lang="tr-TR" sz="3600" b="1" dirty="0" smtClean="0">
                <a:solidFill>
                  <a:srgbClr val="C00000"/>
                </a:solidFill>
              </a:rPr>
              <a:t>İ</a:t>
            </a:r>
            <a:r>
              <a:rPr lang="tr-TR" sz="3600" dirty="0" smtClean="0"/>
              <a:t>nsan-</a:t>
            </a:r>
            <a:r>
              <a:rPr lang="tr-TR" sz="3600" b="1" dirty="0" smtClean="0">
                <a:solidFill>
                  <a:srgbClr val="C00000"/>
                </a:solidFill>
              </a:rPr>
              <a:t>Y</a:t>
            </a:r>
            <a:r>
              <a:rPr lang="tr-TR" sz="3600" u="sng" dirty="0" smtClean="0"/>
              <a:t>azılım</a:t>
            </a:r>
            <a:r>
              <a:rPr lang="tr-TR" sz="3600" dirty="0" smtClean="0"/>
              <a:t> etkileşimi (</a:t>
            </a:r>
            <a:r>
              <a:rPr lang="tr-TR" sz="3600" b="1" dirty="0" smtClean="0">
                <a:solidFill>
                  <a:srgbClr val="C00000"/>
                </a:solidFill>
              </a:rPr>
              <a:t>İ-Y</a:t>
            </a:r>
            <a:r>
              <a:rPr lang="tr-TR" sz="3600" dirty="0" smtClean="0"/>
              <a:t>)</a:t>
            </a:r>
            <a:endParaRPr lang="tr-TR" sz="3600" dirty="0"/>
          </a:p>
        </p:txBody>
      </p:sp>
      <p:sp>
        <p:nvSpPr>
          <p:cNvPr id="3" name="İçerik Yer Tutucusu 2"/>
          <p:cNvSpPr>
            <a:spLocks noGrp="1"/>
          </p:cNvSpPr>
          <p:nvPr>
            <p:ph idx="1"/>
          </p:nvPr>
        </p:nvSpPr>
        <p:spPr/>
        <p:txBody>
          <a:bodyPr>
            <a:normAutofit fontScale="77500" lnSpcReduction="20000"/>
          </a:bodyPr>
          <a:lstStyle/>
          <a:p>
            <a:r>
              <a:rPr lang="tr-TR" u="sng" dirty="0" smtClean="0"/>
              <a:t>Yazılımlar</a:t>
            </a:r>
            <a:r>
              <a:rPr lang="tr-TR" dirty="0" smtClean="0"/>
              <a:t>ın insan kullanıcıların özelliklerine uygun olmasını, kullanıcı dostu olarak hazırlanmasını, kolay, kullanışlı ve bilgilendirici nitelikte olmasını tanımlar. Burada yazılım sözcüğü sadece </a:t>
            </a:r>
            <a:r>
              <a:rPr lang="tr-TR" b="1" u="sng" dirty="0" smtClean="0"/>
              <a:t>program</a:t>
            </a:r>
            <a:r>
              <a:rPr lang="tr-TR" dirty="0" smtClean="0"/>
              <a:t> anlamında değil yazılı ve bilgilendirici her türlü malzeme anlamında kullanılmıştır. </a:t>
            </a:r>
          </a:p>
          <a:p>
            <a:r>
              <a:rPr lang="tr-TR" u="sng" dirty="0" smtClean="0"/>
              <a:t>Pilotlar</a:t>
            </a:r>
            <a:r>
              <a:rPr lang="tr-TR" dirty="0" smtClean="0"/>
              <a:t> ve </a:t>
            </a:r>
            <a:r>
              <a:rPr lang="tr-TR" u="sng" dirty="0" smtClean="0"/>
              <a:t>kabin personeli </a:t>
            </a:r>
            <a:r>
              <a:rPr lang="tr-TR" dirty="0" smtClean="0"/>
              <a:t>eğitim döneminde uçuşla ve uçuştaki acil durumlarla ilgili pek çok yazılım (</a:t>
            </a:r>
            <a:r>
              <a:rPr lang="tr-TR" b="1" dirty="0" smtClean="0">
                <a:solidFill>
                  <a:srgbClr val="C00000"/>
                </a:solidFill>
              </a:rPr>
              <a:t>prosedürler</a:t>
            </a:r>
            <a:r>
              <a:rPr lang="tr-TR" dirty="0" smtClean="0"/>
              <a:t>) hakkında bilgi ve beceri sahibi olurlar. Bununla birlikte işe başladıklarında daha fazlasıyla karşılaşırlar. Çok sayıda </a:t>
            </a:r>
            <a:r>
              <a:rPr lang="tr-TR" dirty="0" smtClean="0">
                <a:solidFill>
                  <a:srgbClr val="C00000"/>
                </a:solidFill>
              </a:rPr>
              <a:t>manuel</a:t>
            </a:r>
            <a:r>
              <a:rPr lang="tr-TR" dirty="0" smtClean="0"/>
              <a:t>, </a:t>
            </a:r>
            <a:r>
              <a:rPr lang="tr-TR" dirty="0" smtClean="0">
                <a:solidFill>
                  <a:srgbClr val="C00000"/>
                </a:solidFill>
              </a:rPr>
              <a:t>kontrol listesi, harita </a:t>
            </a:r>
            <a:r>
              <a:rPr lang="tr-TR" dirty="0" smtClean="0"/>
              <a:t>ve </a:t>
            </a:r>
            <a:r>
              <a:rPr lang="tr-TR" dirty="0" smtClean="0">
                <a:solidFill>
                  <a:srgbClr val="C00000"/>
                </a:solidFill>
              </a:rPr>
              <a:t>grafiklerle</a:t>
            </a:r>
            <a:r>
              <a:rPr lang="tr-TR" dirty="0" smtClean="0"/>
              <a:t> ilgilenmek ve onları öğrenmek durumundadırlar. Fiziksel anlamda bu belgeler bir «donanım» gibi değerlendirilebilir, fakat  bu belgelerde önemli olan </a:t>
            </a:r>
            <a:r>
              <a:rPr lang="tr-TR" b="1" dirty="0" smtClean="0">
                <a:solidFill>
                  <a:srgbClr val="C00000"/>
                </a:solidFill>
              </a:rPr>
              <a:t>içeriktir</a:t>
            </a:r>
            <a:r>
              <a:rPr lang="tr-TR" dirty="0" smtClean="0"/>
              <a:t>. İçeriğin insan ile olan etkileşiminin  ne gibi sonuçlar doğuracağı üzerinde durulur.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17</a:t>
            </a:fld>
            <a:endParaRPr lang="tr-TR"/>
          </a:p>
        </p:txBody>
      </p:sp>
    </p:spTree>
    <p:extLst>
      <p:ext uri="{BB962C8B-B14F-4D97-AF65-F5344CB8AC3E}">
        <p14:creationId xmlns:p14="http://schemas.microsoft.com/office/powerpoint/2010/main" val="3860946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İ</a:t>
            </a:r>
            <a:r>
              <a:rPr lang="tr-TR" dirty="0"/>
              <a:t>nsan-</a:t>
            </a:r>
            <a:r>
              <a:rPr lang="tr-TR" b="1" dirty="0">
                <a:solidFill>
                  <a:srgbClr val="C00000"/>
                </a:solidFill>
              </a:rPr>
              <a:t>Y</a:t>
            </a:r>
            <a:r>
              <a:rPr lang="tr-TR" u="sng" dirty="0"/>
              <a:t>azılım</a:t>
            </a:r>
            <a:r>
              <a:rPr lang="tr-TR" dirty="0"/>
              <a:t> etkileşimi (</a:t>
            </a:r>
            <a:r>
              <a:rPr lang="tr-TR" b="1" dirty="0">
                <a:solidFill>
                  <a:srgbClr val="C00000"/>
                </a:solidFill>
              </a:rPr>
              <a:t>İ-Y</a:t>
            </a:r>
            <a:r>
              <a:rPr lang="tr-TR" dirty="0"/>
              <a:t>)</a:t>
            </a:r>
          </a:p>
        </p:txBody>
      </p:sp>
      <p:sp>
        <p:nvSpPr>
          <p:cNvPr id="3" name="İçerik Yer Tutucusu 2"/>
          <p:cNvSpPr>
            <a:spLocks noGrp="1"/>
          </p:cNvSpPr>
          <p:nvPr>
            <p:ph idx="1"/>
          </p:nvPr>
        </p:nvSpPr>
        <p:spPr/>
        <p:txBody>
          <a:bodyPr>
            <a:normAutofit fontScale="85000" lnSpcReduction="20000"/>
          </a:bodyPr>
          <a:lstStyle/>
          <a:p>
            <a:r>
              <a:rPr lang="tr-TR" dirty="0" smtClean="0"/>
              <a:t>İnsan-Yazılım (prosedür) etkileşiminde;</a:t>
            </a:r>
          </a:p>
          <a:p>
            <a:pPr lvl="1"/>
            <a:r>
              <a:rPr lang="tr-TR" dirty="0" smtClean="0"/>
              <a:t>Bilgilerin güncel ve geçerli olması</a:t>
            </a:r>
          </a:p>
          <a:p>
            <a:pPr lvl="1"/>
            <a:r>
              <a:rPr lang="tr-TR" dirty="0" smtClean="0"/>
              <a:t>Formatın, kullanılan teknik terimlerin kullanıcı dostu olması</a:t>
            </a:r>
          </a:p>
          <a:p>
            <a:pPr lvl="1"/>
            <a:r>
              <a:rPr lang="tr-TR" dirty="0" smtClean="0"/>
              <a:t> Bilgilerin açık ve net olması</a:t>
            </a:r>
          </a:p>
          <a:p>
            <a:pPr lvl="1"/>
            <a:r>
              <a:rPr lang="tr-TR" dirty="0" smtClean="0"/>
              <a:t>Bilgilere kolay erişime, kolay bulma, kolay elde imkanının olması</a:t>
            </a:r>
          </a:p>
          <a:p>
            <a:pPr lvl="1"/>
            <a:r>
              <a:rPr lang="tr-TR" dirty="0" smtClean="0"/>
              <a:t>Sayısal verilere ulaşma imkanının olması </a:t>
            </a:r>
          </a:p>
          <a:p>
            <a:pPr lvl="1"/>
            <a:r>
              <a:rPr lang="tr-TR" dirty="0" smtClean="0"/>
              <a:t>Kısaltmaların ve kullanılan diğer kodların herkes tarafından bilinir ve anlaşılır olması</a:t>
            </a:r>
          </a:p>
          <a:p>
            <a:pPr lvl="1"/>
            <a:r>
              <a:rPr lang="tr-TR" dirty="0" smtClean="0"/>
              <a:t>Sunum grafiklerinin basit, açık ve kolay anlaşılır olması</a:t>
            </a:r>
          </a:p>
          <a:p>
            <a:r>
              <a:rPr lang="tr-TR" dirty="0" smtClean="0"/>
              <a:t>Gerekir. Etkin </a:t>
            </a:r>
            <a:r>
              <a:rPr lang="tr-TR" b="1" dirty="0" smtClean="0">
                <a:solidFill>
                  <a:srgbClr val="C00000"/>
                </a:solidFill>
              </a:rPr>
              <a:t>İ-Y etkileşimi </a:t>
            </a:r>
            <a:r>
              <a:rPr lang="tr-TR" dirty="0" smtClean="0"/>
              <a:t>prosedürlerin, yani yazılımların etkin, güncel ve geçerli olmasına bağlıdır. </a:t>
            </a:r>
          </a:p>
          <a:p>
            <a:pPr lvl="1"/>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18</a:t>
            </a:fld>
            <a:endParaRPr lang="tr-TR"/>
          </a:p>
        </p:txBody>
      </p:sp>
    </p:spTree>
    <p:extLst>
      <p:ext uri="{BB962C8B-B14F-4D97-AF65-F5344CB8AC3E}">
        <p14:creationId xmlns:p14="http://schemas.microsoft.com/office/powerpoint/2010/main" val="100384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İ</a:t>
            </a:r>
            <a:r>
              <a:rPr lang="tr-TR" dirty="0" smtClean="0"/>
              <a:t>-</a:t>
            </a:r>
            <a:r>
              <a:rPr lang="tr-TR" b="1" dirty="0" smtClean="0">
                <a:solidFill>
                  <a:srgbClr val="C00000"/>
                </a:solidFill>
              </a:rPr>
              <a:t>Y</a:t>
            </a:r>
            <a:r>
              <a:rPr lang="tr-TR" dirty="0" smtClean="0"/>
              <a:t> etkileşiminde uyumsuzluk</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Şu faktörlerden kaynaklanır:</a:t>
            </a:r>
          </a:p>
          <a:p>
            <a:pPr lvl="1"/>
            <a:r>
              <a:rPr lang="tr-TR" dirty="0" smtClean="0"/>
              <a:t>Prosedür sayısının yetersiz olmasından</a:t>
            </a:r>
          </a:p>
          <a:p>
            <a:pPr lvl="1"/>
            <a:r>
              <a:rPr lang="tr-TR" dirty="0" smtClean="0"/>
              <a:t>Prosedürün uygun bir biçimde yazılmamış olmasından veya güncel olmamasından</a:t>
            </a:r>
          </a:p>
          <a:p>
            <a:pPr lvl="1"/>
            <a:r>
              <a:rPr lang="tr-TR" dirty="0" smtClean="0"/>
              <a:t>Prosedürün anlaşılmaz, belirsiz ve zihin karıştırıcı olmasından</a:t>
            </a:r>
          </a:p>
          <a:p>
            <a:pPr lvl="1"/>
            <a:r>
              <a:rPr lang="tr-TR" dirty="0" smtClean="0"/>
              <a:t>Harita ve grafiklerin çok yüklü, karmaşık, dolambaçlı olmasından </a:t>
            </a:r>
          </a:p>
          <a:p>
            <a:pPr lvl="1"/>
            <a:r>
              <a:rPr lang="tr-TR" dirty="0" smtClean="0"/>
              <a:t>Operasyon el kitabının sağlıklı bir şekilde indekslenmemiş veya sağlıklı dizin çıkarılmamış olmasından.</a:t>
            </a:r>
          </a:p>
          <a:p>
            <a:r>
              <a:rPr lang="tr-TR" dirty="0" smtClean="0"/>
              <a:t>Pilotlar çeşitli zamanlarda «yükselme göstergelerinin» simgelerinden  şikayet etmişler ve simgeleri karmaşık bulduklarını belirtmişlerdir.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19</a:t>
            </a:fld>
            <a:endParaRPr lang="tr-TR"/>
          </a:p>
        </p:txBody>
      </p:sp>
    </p:spTree>
    <p:extLst>
      <p:ext uri="{BB962C8B-B14F-4D97-AF65-F5344CB8AC3E}">
        <p14:creationId xmlns:p14="http://schemas.microsoft.com/office/powerpoint/2010/main" val="215463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p:txBody>
          <a:bodyPr/>
          <a:lstStyle/>
          <a:p>
            <a:r>
              <a:rPr lang="tr-TR" dirty="0" smtClean="0"/>
              <a:t>Shell modeli havacılıkta insan faktörleri, sistem kaynakları ve çevre arasındaki ilişkileri  açıklamak için geliştirilen kavramsal bir yaklaşımdır.</a:t>
            </a:r>
          </a:p>
          <a:p>
            <a:r>
              <a:rPr lang="en-US" dirty="0"/>
              <a:t>Edwards (1972) </a:t>
            </a:r>
            <a:r>
              <a:rPr lang="tr-TR" dirty="0" smtClean="0"/>
              <a:t>tarafından geliştirilmiş ve daha sonra </a:t>
            </a:r>
            <a:r>
              <a:rPr lang="en-US" dirty="0"/>
              <a:t>Hawkins (1984) (Hawkins &amp; </a:t>
            </a:r>
            <a:r>
              <a:rPr lang="en-US" dirty="0" err="1"/>
              <a:t>Orlady</a:t>
            </a:r>
            <a:r>
              <a:rPr lang="en-US" dirty="0"/>
              <a:t>, </a:t>
            </a:r>
            <a:r>
              <a:rPr lang="en-US" dirty="0" smtClean="0"/>
              <a:t>1993</a:t>
            </a:r>
            <a:r>
              <a:rPr lang="tr-TR" dirty="0" smtClean="0"/>
              <a:t>) tarafından ‘yapı taşları</a:t>
            </a:r>
            <a:r>
              <a:rPr lang="en-US" dirty="0" smtClean="0"/>
              <a:t>' </a:t>
            </a:r>
            <a:r>
              <a:rPr lang="tr-TR" dirty="0" smtClean="0"/>
              <a:t>modeli ile açıklanmıştır.</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a:t>
            </a:fld>
            <a:endParaRPr lang="tr-TR"/>
          </a:p>
        </p:txBody>
      </p:sp>
    </p:spTree>
    <p:extLst>
      <p:ext uri="{BB962C8B-B14F-4D97-AF65-F5344CB8AC3E}">
        <p14:creationId xmlns:p14="http://schemas.microsoft.com/office/powerpoint/2010/main" val="20991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Head-Up-Display Symbology</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20</a:t>
            </a:fld>
            <a:endParaRPr lang="tr-TR"/>
          </a:p>
        </p:txBody>
      </p:sp>
      <p:pic>
        <p:nvPicPr>
          <p:cNvPr id="4098" name="Picture 2" descr="Image result for Head-Up-Display airpl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806489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060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İ</a:t>
            </a:r>
            <a:r>
              <a:rPr lang="tr-TR" u="sng" dirty="0" smtClean="0"/>
              <a:t>nsan</a:t>
            </a:r>
            <a:r>
              <a:rPr lang="tr-TR" dirty="0" smtClean="0"/>
              <a:t>-</a:t>
            </a:r>
            <a:r>
              <a:rPr lang="tr-TR" b="1" dirty="0" smtClean="0">
                <a:solidFill>
                  <a:srgbClr val="C00000"/>
                </a:solidFill>
              </a:rPr>
              <a:t>D</a:t>
            </a:r>
            <a:r>
              <a:rPr lang="tr-TR" u="sng" dirty="0" smtClean="0"/>
              <a:t>onanım</a:t>
            </a:r>
            <a:r>
              <a:rPr lang="tr-TR" dirty="0" smtClean="0"/>
              <a:t> </a:t>
            </a:r>
            <a:r>
              <a:rPr lang="tr-TR" dirty="0"/>
              <a:t>etkileşimi (</a:t>
            </a:r>
            <a:r>
              <a:rPr lang="tr-TR" b="1" dirty="0" smtClean="0">
                <a:solidFill>
                  <a:srgbClr val="C00000"/>
                </a:solidFill>
              </a:rPr>
              <a:t>İ-D</a:t>
            </a:r>
            <a:r>
              <a:rPr lang="tr-TR" dirty="0" smtClean="0"/>
              <a:t>)</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Operatörün veya insanın makinelerle etkileşimini konu edinir. </a:t>
            </a:r>
          </a:p>
          <a:p>
            <a:r>
              <a:rPr lang="tr-TR" dirty="0" smtClean="0"/>
              <a:t>Uçağa, kokpite veya teçhizata ait fiziksel özelliklerin onu kullanan kişilerin niteliklerine göre uyumlaştırılmasını temel alır.</a:t>
            </a:r>
          </a:p>
          <a:p>
            <a:pPr lvl="1"/>
            <a:r>
              <a:rPr lang="tr-TR" dirty="0" smtClean="0"/>
              <a:t>Yolcu ve kabin personelinin koltuklarını insan vücudunun özelliklerine göre ayarlamak.</a:t>
            </a:r>
          </a:p>
          <a:p>
            <a:pPr lvl="1"/>
            <a:r>
              <a:rPr lang="tr-TR" dirty="0" smtClean="0"/>
              <a:t>Kokpitte yer alan göstergeleri ve kontrol düğmelerini  pilotların kolay erişebilecekleri, işlem sırası içinde ele alabilecekleri, kolay görebilecekleri, yorulmadan işlem yapabilecekleri, hataları fark edip düzeltebilecekleri, beklenilmedik durumlara karşı hızlı önlem alabilecekleri şekilde tasarlamak.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21</a:t>
            </a:fld>
            <a:endParaRPr lang="tr-TR"/>
          </a:p>
        </p:txBody>
      </p:sp>
    </p:spTree>
    <p:extLst>
      <p:ext uri="{BB962C8B-B14F-4D97-AF65-F5344CB8AC3E}">
        <p14:creationId xmlns:p14="http://schemas.microsoft.com/office/powerpoint/2010/main" val="759901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Eski tasarım-yeni tasarım</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22</a:t>
            </a:fld>
            <a:endParaRPr lang="tr-T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412775"/>
            <a:ext cx="7344816" cy="4949985"/>
          </a:xfrm>
          <a:prstGeom prst="rect">
            <a:avLst/>
          </a:prstGeom>
        </p:spPr>
      </p:pic>
    </p:spTree>
    <p:extLst>
      <p:ext uri="{BB962C8B-B14F-4D97-AF65-F5344CB8AC3E}">
        <p14:creationId xmlns:p14="http://schemas.microsoft.com/office/powerpoint/2010/main" val="129344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İ</a:t>
            </a:r>
            <a:r>
              <a:rPr lang="tr-TR" dirty="0" smtClean="0"/>
              <a:t>-</a:t>
            </a:r>
            <a:r>
              <a:rPr lang="tr-TR" b="1" dirty="0" smtClean="0">
                <a:solidFill>
                  <a:srgbClr val="C00000"/>
                </a:solidFill>
              </a:rPr>
              <a:t>D</a:t>
            </a:r>
            <a:r>
              <a:rPr lang="tr-TR" dirty="0" smtClean="0"/>
              <a:t> </a:t>
            </a:r>
            <a:r>
              <a:rPr lang="tr-TR" dirty="0"/>
              <a:t>etkileşiminde uyumsuzluk</a:t>
            </a:r>
          </a:p>
        </p:txBody>
      </p:sp>
      <p:sp>
        <p:nvSpPr>
          <p:cNvPr id="3" name="İçerik Yer Tutucusu 2"/>
          <p:cNvSpPr>
            <a:spLocks noGrp="1"/>
          </p:cNvSpPr>
          <p:nvPr>
            <p:ph idx="1"/>
          </p:nvPr>
        </p:nvSpPr>
        <p:spPr/>
        <p:txBody>
          <a:bodyPr>
            <a:normAutofit fontScale="92500" lnSpcReduction="20000"/>
          </a:bodyPr>
          <a:lstStyle/>
          <a:p>
            <a:r>
              <a:rPr lang="tr-TR" dirty="0"/>
              <a:t>Şu faktörlerden kaynaklanır:</a:t>
            </a:r>
          </a:p>
          <a:p>
            <a:pPr lvl="1"/>
            <a:r>
              <a:rPr lang="tr-TR" dirty="0" smtClean="0"/>
              <a:t>İyi tasarlanmamış olan teçhizattan</a:t>
            </a:r>
          </a:p>
          <a:p>
            <a:pPr lvl="1"/>
            <a:r>
              <a:rPr lang="tr-TR" dirty="0" smtClean="0"/>
              <a:t>Uygun yerleştirilmemiş malzemeden</a:t>
            </a:r>
          </a:p>
          <a:p>
            <a:pPr lvl="1"/>
            <a:r>
              <a:rPr lang="tr-TR" dirty="0" smtClean="0"/>
              <a:t>Malzemenin eksik veya yetersiz olmasından</a:t>
            </a:r>
          </a:p>
          <a:p>
            <a:pPr lvl="1"/>
            <a:r>
              <a:rPr lang="tr-TR" dirty="0" smtClean="0"/>
              <a:t>Aletlerin veya kontrol araçlarının yanlış yerlerde konumlandırılmış olmasından veya yanlış kodlanmasından</a:t>
            </a:r>
          </a:p>
          <a:p>
            <a:pPr lvl="1"/>
            <a:r>
              <a:rPr lang="tr-TR" dirty="0" smtClean="0"/>
              <a:t>Alarm veya ikaz sistemlerinin devre dışı kalmasından, bozulmasından veya arızalanmasından,</a:t>
            </a:r>
          </a:p>
          <a:p>
            <a:pPr lvl="1"/>
            <a:r>
              <a:rPr lang="tr-TR" dirty="0" smtClean="0"/>
              <a:t>Göstergelerin, bilgilendirici levhaların «</a:t>
            </a:r>
            <a:r>
              <a:rPr lang="tr-TR" dirty="0" smtClean="0">
                <a:solidFill>
                  <a:srgbClr val="C00000"/>
                </a:solidFill>
              </a:rPr>
              <a:t>olağanüstü durumlar </a:t>
            </a:r>
            <a:r>
              <a:rPr lang="tr-TR" dirty="0" smtClean="0"/>
              <a:t>«dikkate alınarak  tasarlanmamış olmasından.</a:t>
            </a:r>
          </a:p>
          <a:p>
            <a:pPr lvl="1"/>
            <a:endParaRPr lang="tr-TR" dirty="0" smtClean="0"/>
          </a:p>
          <a:p>
            <a:pPr lvl="1"/>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23</a:t>
            </a:fld>
            <a:endParaRPr lang="tr-TR"/>
          </a:p>
        </p:txBody>
      </p:sp>
    </p:spTree>
    <p:extLst>
      <p:ext uri="{BB962C8B-B14F-4D97-AF65-F5344CB8AC3E}">
        <p14:creationId xmlns:p14="http://schemas.microsoft.com/office/powerpoint/2010/main" val="2119981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İ</a:t>
            </a:r>
            <a:r>
              <a:rPr lang="tr-TR" dirty="0"/>
              <a:t>-</a:t>
            </a:r>
            <a:r>
              <a:rPr lang="tr-TR" b="1" dirty="0">
                <a:solidFill>
                  <a:srgbClr val="C00000"/>
                </a:solidFill>
              </a:rPr>
              <a:t>D</a:t>
            </a:r>
            <a:r>
              <a:rPr lang="tr-TR" dirty="0"/>
              <a:t> etkileşiminde uyumsuzluk</a:t>
            </a:r>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24</a:t>
            </a:fld>
            <a:endParaRPr lang="tr-TR"/>
          </a:p>
        </p:txBody>
      </p:sp>
      <p:pic>
        <p:nvPicPr>
          <p:cNvPr id="5122" name="Picture 2" descr="Image result for Liveware-Hardware (L-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813690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351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İ</a:t>
            </a:r>
            <a:r>
              <a:rPr lang="tr-TR" u="sng" dirty="0" smtClean="0"/>
              <a:t>nsan</a:t>
            </a:r>
            <a:r>
              <a:rPr lang="tr-TR" dirty="0" smtClean="0"/>
              <a:t>-</a:t>
            </a:r>
            <a:r>
              <a:rPr lang="tr-TR" b="1" dirty="0" smtClean="0">
                <a:solidFill>
                  <a:srgbClr val="C00000"/>
                </a:solidFill>
              </a:rPr>
              <a:t>Ç</a:t>
            </a:r>
            <a:r>
              <a:rPr lang="tr-TR" u="sng" dirty="0" smtClean="0"/>
              <a:t>evre</a:t>
            </a:r>
            <a:r>
              <a:rPr lang="tr-TR" dirty="0" smtClean="0"/>
              <a:t> </a:t>
            </a:r>
            <a:r>
              <a:rPr lang="tr-TR" dirty="0"/>
              <a:t>etkileşimi (</a:t>
            </a:r>
            <a:r>
              <a:rPr lang="tr-TR" b="1" dirty="0" smtClean="0">
                <a:solidFill>
                  <a:srgbClr val="C00000"/>
                </a:solidFill>
              </a:rPr>
              <a:t>İ-Ç</a:t>
            </a:r>
            <a:r>
              <a:rPr lang="tr-TR" dirty="0" smtClean="0"/>
              <a:t>)</a:t>
            </a: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Operatör </a:t>
            </a:r>
            <a:r>
              <a:rPr lang="tr-TR" dirty="0"/>
              <a:t>veya insanın </a:t>
            </a:r>
            <a:r>
              <a:rPr lang="tr-TR" dirty="0" smtClean="0">
                <a:solidFill>
                  <a:srgbClr val="C00000"/>
                </a:solidFill>
              </a:rPr>
              <a:t>iç ve dış çevre ile </a:t>
            </a:r>
            <a:r>
              <a:rPr lang="tr-TR" dirty="0" smtClean="0"/>
              <a:t>olan ilişkilerini, etkileşimini </a:t>
            </a:r>
            <a:r>
              <a:rPr lang="tr-TR" dirty="0"/>
              <a:t>konu edinir. </a:t>
            </a:r>
            <a:endParaRPr lang="tr-TR" dirty="0" smtClean="0"/>
          </a:p>
          <a:p>
            <a:r>
              <a:rPr lang="tr-TR" i="1" dirty="0" smtClean="0"/>
              <a:t>Çevresel özelliklerin </a:t>
            </a:r>
            <a:r>
              <a:rPr lang="tr-TR" dirty="0" smtClean="0"/>
              <a:t>insanın konumuna veya insanın özelliklerine uygun hale getirilmesiyle ilgili iş ve işlemleri kapsar. </a:t>
            </a:r>
          </a:p>
          <a:p>
            <a:pPr lvl="1"/>
            <a:r>
              <a:rPr lang="tr-TR" dirty="0" smtClean="0"/>
              <a:t>Uçuş ekibini ve yolcuları </a:t>
            </a:r>
            <a:r>
              <a:rPr lang="tr-TR" u="sng" dirty="0" smtClean="0"/>
              <a:t>dış çevre özelliklerinin yarattığı </a:t>
            </a:r>
            <a:r>
              <a:rPr lang="tr-TR" dirty="0" smtClean="0"/>
              <a:t>rahatsızlıktan, hasardan, gerilimden ve dikkatlerini dağıtacak faktörlerden arındırmak için yapılan tüm mühendislik ve işletmecilik uygulamaları.</a:t>
            </a:r>
          </a:p>
          <a:p>
            <a:pPr lvl="1"/>
            <a:r>
              <a:rPr lang="tr-TR" dirty="0" smtClean="0"/>
              <a:t>Havalandırma ve klima sistemleri, kabin  basıncı ve sıcaklığı,</a:t>
            </a:r>
          </a:p>
          <a:p>
            <a:pPr lvl="1"/>
            <a:r>
              <a:rPr lang="tr-TR" dirty="0" smtClean="0"/>
              <a:t>Gürültüyü azaltmak için yapılan uçak yalıtım sistemleri</a:t>
            </a:r>
          </a:p>
          <a:p>
            <a:pPr lvl="1"/>
            <a:r>
              <a:rPr lang="tr-TR" dirty="0" smtClean="0"/>
              <a:t>Çeşitli gazlara karşı koruyucu sistemler</a:t>
            </a:r>
          </a:p>
          <a:p>
            <a:pPr lvl="1"/>
            <a:r>
              <a:rPr lang="tr-TR" dirty="0" smtClean="0"/>
              <a:t>Gün ışığından korunmak için uçaklardaki perde sistemleri</a:t>
            </a:r>
          </a:p>
          <a:p>
            <a:pPr lvl="1"/>
            <a:r>
              <a:rPr lang="tr-TR" dirty="0" smtClean="0"/>
              <a:t>Yolcu terminalleri, alt yapı sistemleri , kolaylık tesisleri,  uçağa biniş sistemleri</a:t>
            </a:r>
            <a:endParaRPr lang="tr-TR" dirty="0"/>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25</a:t>
            </a:fld>
            <a:endParaRPr lang="tr-TR"/>
          </a:p>
        </p:txBody>
      </p:sp>
    </p:spTree>
    <p:extLst>
      <p:ext uri="{BB962C8B-B14F-4D97-AF65-F5344CB8AC3E}">
        <p14:creationId xmlns:p14="http://schemas.microsoft.com/office/powerpoint/2010/main" val="1613455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İ</a:t>
            </a:r>
            <a:r>
              <a:rPr lang="tr-TR" u="sng" dirty="0"/>
              <a:t>nsan</a:t>
            </a:r>
            <a:r>
              <a:rPr lang="tr-TR" dirty="0"/>
              <a:t>-</a:t>
            </a:r>
            <a:r>
              <a:rPr lang="tr-TR" b="1" dirty="0">
                <a:solidFill>
                  <a:srgbClr val="C00000"/>
                </a:solidFill>
              </a:rPr>
              <a:t>Ç</a:t>
            </a:r>
            <a:r>
              <a:rPr lang="tr-TR" u="sng" dirty="0"/>
              <a:t>evre</a:t>
            </a:r>
            <a:r>
              <a:rPr lang="tr-TR" dirty="0"/>
              <a:t> etkileşimi (</a:t>
            </a:r>
            <a:r>
              <a:rPr lang="tr-TR" b="1" dirty="0">
                <a:solidFill>
                  <a:srgbClr val="C00000"/>
                </a:solidFill>
              </a:rPr>
              <a:t>İ-Ç</a:t>
            </a:r>
            <a:r>
              <a:rPr lang="tr-TR" dirty="0"/>
              <a:t>)</a:t>
            </a:r>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26</a:t>
            </a:fld>
            <a:endParaRPr lang="tr-TR"/>
          </a:p>
        </p:txBody>
      </p:sp>
      <p:pic>
        <p:nvPicPr>
          <p:cNvPr id="7" name="Resim 6" descr="Image result for Liveware-Hardware (L-H)"/>
          <p:cNvPicPr/>
          <p:nvPr/>
        </p:nvPicPr>
        <p:blipFill rotWithShape="1">
          <a:blip r:embed="rId2">
            <a:extLst>
              <a:ext uri="{28A0092B-C50C-407E-A947-70E740481C1C}">
                <a14:useLocalDpi xmlns:a14="http://schemas.microsoft.com/office/drawing/2010/main" val="0"/>
              </a:ext>
            </a:extLst>
          </a:blip>
          <a:srcRect b="13176"/>
          <a:stretch/>
        </p:blipFill>
        <p:spPr bwMode="auto">
          <a:xfrm>
            <a:off x="755576" y="1675447"/>
            <a:ext cx="7632848" cy="46338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9458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Tipi, kar fırtınası ve uçak</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27</a:t>
            </a:fld>
            <a:endParaRPr lang="tr-TR"/>
          </a:p>
        </p:txBody>
      </p:sp>
      <p:pic>
        <p:nvPicPr>
          <p:cNvPr id="6146" name="Picture 2" descr="Image result for airplane wheather inte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8092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70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C00000"/>
                </a:solidFill>
              </a:rPr>
              <a:t>İ</a:t>
            </a:r>
            <a:r>
              <a:rPr lang="tr-TR" u="sng" dirty="0"/>
              <a:t>nsan</a:t>
            </a:r>
            <a:r>
              <a:rPr lang="tr-TR" dirty="0"/>
              <a:t>-</a:t>
            </a:r>
            <a:r>
              <a:rPr lang="tr-TR" b="1" dirty="0">
                <a:solidFill>
                  <a:srgbClr val="C00000"/>
                </a:solidFill>
              </a:rPr>
              <a:t>Ç</a:t>
            </a:r>
            <a:r>
              <a:rPr lang="tr-TR" u="sng" dirty="0"/>
              <a:t>evre</a:t>
            </a:r>
            <a:r>
              <a:rPr lang="tr-TR" dirty="0"/>
              <a:t> etkileşiminde uyumsuzluk</a:t>
            </a:r>
          </a:p>
        </p:txBody>
      </p:sp>
      <p:sp>
        <p:nvSpPr>
          <p:cNvPr id="3" name="İçerik Yer Tutucusu 2"/>
          <p:cNvSpPr>
            <a:spLocks noGrp="1"/>
          </p:cNvSpPr>
          <p:nvPr>
            <p:ph idx="1"/>
          </p:nvPr>
        </p:nvSpPr>
        <p:spPr/>
        <p:txBody>
          <a:bodyPr/>
          <a:lstStyle/>
          <a:p>
            <a:r>
              <a:rPr lang="tr-TR" dirty="0" smtClean="0"/>
              <a:t>Şu faktörlerden kaynaklanır:</a:t>
            </a:r>
          </a:p>
          <a:p>
            <a:pPr lvl="1"/>
            <a:r>
              <a:rPr lang="tr-TR" dirty="0" smtClean="0"/>
              <a:t>Biyolojik ritim bozukluğu (jet lag) nedeniyle performansın azalması veya bazı hataların ortaya çıkması</a:t>
            </a:r>
          </a:p>
          <a:p>
            <a:pPr lvl="1"/>
            <a:r>
              <a:rPr lang="tr-TR" b="1" dirty="0"/>
              <a:t>Jet Lag</a:t>
            </a:r>
            <a:r>
              <a:rPr lang="tr-TR" dirty="0"/>
              <a:t>, vücudun biyolojik saatiyle, seyahat edilen yerin saatinin uyuşmaması ve vücudun bocalaması anlamına geliyor. Farklı zaman dilimleri arasında seyahat </a:t>
            </a:r>
            <a:r>
              <a:rPr lang="tr-TR" dirty="0" smtClean="0"/>
              <a:t>edildiğinde vücudun </a:t>
            </a:r>
            <a:r>
              <a:rPr lang="tr-TR" dirty="0"/>
              <a:t>buna uyum sağlaması </a:t>
            </a:r>
            <a:r>
              <a:rPr lang="tr-TR" dirty="0" smtClean="0"/>
              <a:t>için biraz </a:t>
            </a:r>
            <a:r>
              <a:rPr lang="tr-TR" dirty="0"/>
              <a:t>zaman </a:t>
            </a:r>
            <a:r>
              <a:rPr lang="tr-TR" dirty="0" smtClean="0"/>
              <a:t>geçmesi. </a:t>
            </a:r>
          </a:p>
          <a:p>
            <a:pPr lvl="1"/>
            <a:endParaRPr lang="tr-TR" dirty="0" smtClean="0"/>
          </a:p>
          <a:p>
            <a:pPr lvl="1"/>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28</a:t>
            </a:fld>
            <a:endParaRPr lang="tr-TR"/>
          </a:p>
        </p:txBody>
      </p:sp>
    </p:spTree>
    <p:extLst>
      <p:ext uri="{BB962C8B-B14F-4D97-AF65-F5344CB8AC3E}">
        <p14:creationId xmlns:p14="http://schemas.microsoft.com/office/powerpoint/2010/main" val="433789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Jet </a:t>
            </a:r>
            <a:r>
              <a:rPr lang="tr-TR" dirty="0"/>
              <a:t>l</a:t>
            </a:r>
            <a:r>
              <a:rPr lang="tr-TR" dirty="0" smtClean="0"/>
              <a:t>ag – Uçuş </a:t>
            </a:r>
            <a:r>
              <a:rPr lang="tr-TR" dirty="0" err="1" smtClean="0"/>
              <a:t>aritmiki</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29</a:t>
            </a:fld>
            <a:endParaRPr lang="tr-T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84784"/>
            <a:ext cx="8460432" cy="4464496"/>
          </a:xfrm>
          <a:prstGeom prst="rect">
            <a:avLst/>
          </a:prstGeom>
        </p:spPr>
      </p:pic>
    </p:spTree>
    <p:extLst>
      <p:ext uri="{BB962C8B-B14F-4D97-AF65-F5344CB8AC3E}">
        <p14:creationId xmlns:p14="http://schemas.microsoft.com/office/powerpoint/2010/main" val="2015047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Yapı taşları modeli</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a:t>
            </a:fld>
            <a:endParaRPr lang="tr-TR"/>
          </a:p>
        </p:txBody>
      </p:sp>
      <p:pic>
        <p:nvPicPr>
          <p:cNvPr id="2050" name="Picture 2" descr="Image result for human factors building block' structure sh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84784"/>
            <a:ext cx="6372200" cy="477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244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C00000"/>
                </a:solidFill>
              </a:rPr>
              <a:t>İ</a:t>
            </a:r>
            <a:r>
              <a:rPr lang="tr-TR" u="sng" dirty="0"/>
              <a:t>nsan</a:t>
            </a:r>
            <a:r>
              <a:rPr lang="tr-TR" dirty="0"/>
              <a:t>-</a:t>
            </a:r>
            <a:r>
              <a:rPr lang="tr-TR" b="1" dirty="0">
                <a:solidFill>
                  <a:srgbClr val="C00000"/>
                </a:solidFill>
              </a:rPr>
              <a:t>Ç</a:t>
            </a:r>
            <a:r>
              <a:rPr lang="tr-TR" u="sng" dirty="0"/>
              <a:t>evre</a:t>
            </a:r>
            <a:r>
              <a:rPr lang="tr-TR" dirty="0"/>
              <a:t> etkileşiminde uyumsuzluk</a:t>
            </a:r>
          </a:p>
        </p:txBody>
      </p:sp>
      <p:sp>
        <p:nvSpPr>
          <p:cNvPr id="3" name="İçerik Yer Tutucusu 2"/>
          <p:cNvSpPr>
            <a:spLocks noGrp="1"/>
          </p:cNvSpPr>
          <p:nvPr>
            <p:ph idx="1"/>
          </p:nvPr>
        </p:nvSpPr>
        <p:spPr/>
        <p:txBody>
          <a:bodyPr/>
          <a:lstStyle/>
          <a:p>
            <a:r>
              <a:rPr lang="tr-TR" dirty="0" smtClean="0"/>
              <a:t>Pilotun gece inişlerinde çevresel koşulları illüzyon nedeniyle yanlış algılaması, ana pist yerine taksi yoluna girmesi</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30</a:t>
            </a:fld>
            <a:endParaRPr lang="tr-TR"/>
          </a:p>
        </p:txBody>
      </p:sp>
      <p:pic>
        <p:nvPicPr>
          <p:cNvPr id="8194" name="Picture 2" descr="Image result for pilot visual illus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168857"/>
            <a:ext cx="4743700" cy="309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966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Kaç renk görüyorsunuz, illüzyon</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31</a:t>
            </a:fld>
            <a:endParaRPr lang="tr-TR"/>
          </a:p>
        </p:txBody>
      </p:sp>
      <p:pic>
        <p:nvPicPr>
          <p:cNvPr id="9220"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84784"/>
            <a:ext cx="6192688" cy="456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991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Biased decision m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837" y="3573016"/>
            <a:ext cx="6751541" cy="284492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fontScale="90000"/>
          </a:bodyPr>
          <a:lstStyle/>
          <a:p>
            <a:r>
              <a:rPr lang="tr-TR" b="1" dirty="0">
                <a:solidFill>
                  <a:srgbClr val="C00000"/>
                </a:solidFill>
              </a:rPr>
              <a:t>İ</a:t>
            </a:r>
            <a:r>
              <a:rPr lang="tr-TR" u="sng" dirty="0"/>
              <a:t>nsan</a:t>
            </a:r>
            <a:r>
              <a:rPr lang="tr-TR" dirty="0"/>
              <a:t>-</a:t>
            </a:r>
            <a:r>
              <a:rPr lang="tr-TR" b="1" dirty="0">
                <a:solidFill>
                  <a:srgbClr val="C00000"/>
                </a:solidFill>
              </a:rPr>
              <a:t>Ç</a:t>
            </a:r>
            <a:r>
              <a:rPr lang="tr-TR" u="sng" dirty="0"/>
              <a:t>evre</a:t>
            </a:r>
            <a:r>
              <a:rPr lang="tr-TR" dirty="0"/>
              <a:t> etkileşiminde uyumsuzluk</a:t>
            </a:r>
          </a:p>
        </p:txBody>
      </p:sp>
      <p:sp>
        <p:nvSpPr>
          <p:cNvPr id="3" name="İçerik Yer Tutucusu 2"/>
          <p:cNvSpPr>
            <a:spLocks noGrp="1"/>
          </p:cNvSpPr>
          <p:nvPr>
            <p:ph idx="1"/>
          </p:nvPr>
        </p:nvSpPr>
        <p:spPr>
          <a:xfrm>
            <a:off x="413456" y="1484785"/>
            <a:ext cx="8262999" cy="2592288"/>
          </a:xfrm>
        </p:spPr>
        <p:txBody>
          <a:bodyPr>
            <a:normAutofit fontScale="70000" lnSpcReduction="20000"/>
          </a:bodyPr>
          <a:lstStyle/>
          <a:p>
            <a:r>
              <a:rPr lang="tr-TR" dirty="0" smtClean="0"/>
              <a:t>Ekonomik daralma veya genişleme dönemlerinde uçak yolculuğu talebindeki artışlar veya düşüşler nedeniyle pilotun gerilim içine girmesi zayıf veya mükemmel olmayan performans göstermesi.</a:t>
            </a:r>
          </a:p>
          <a:p>
            <a:r>
              <a:rPr lang="tr-TR" dirty="0" smtClean="0"/>
              <a:t>Havayolu şirketleri arasındaki rekabet veya ekonomik sıkıntılar veya maliyetleri düşürme politikası yüzünden personel eksikliğiyle çalışılması, </a:t>
            </a:r>
            <a:r>
              <a:rPr lang="tr-TR" dirty="0"/>
              <a:t>p</a:t>
            </a:r>
            <a:r>
              <a:rPr lang="tr-TR" dirty="0" smtClean="0"/>
              <a:t>ilotun veya operatörün doğru düşünememesi, sağlıksız, sezgilerine göre kararlar vermesi ne yol açar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32</a:t>
            </a:fld>
            <a:endParaRPr lang="tr-TR"/>
          </a:p>
        </p:txBody>
      </p:sp>
    </p:spTree>
    <p:extLst>
      <p:ext uri="{BB962C8B-B14F-4D97-AF65-F5344CB8AC3E}">
        <p14:creationId xmlns:p14="http://schemas.microsoft.com/office/powerpoint/2010/main" val="2156109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C00000"/>
                </a:solidFill>
              </a:rPr>
              <a:t>İ</a:t>
            </a:r>
            <a:r>
              <a:rPr lang="tr-TR" u="sng" dirty="0"/>
              <a:t>nsan</a:t>
            </a:r>
            <a:r>
              <a:rPr lang="tr-TR" dirty="0"/>
              <a:t>-</a:t>
            </a:r>
            <a:r>
              <a:rPr lang="tr-TR" b="1" dirty="0">
                <a:solidFill>
                  <a:srgbClr val="C00000"/>
                </a:solidFill>
              </a:rPr>
              <a:t>Ç</a:t>
            </a:r>
            <a:r>
              <a:rPr lang="tr-TR" u="sng" dirty="0"/>
              <a:t>evre</a:t>
            </a:r>
            <a:r>
              <a:rPr lang="tr-TR" dirty="0"/>
              <a:t> etkileşiminde uyumsuzluk</a:t>
            </a:r>
          </a:p>
        </p:txBody>
      </p:sp>
      <p:sp>
        <p:nvSpPr>
          <p:cNvPr id="3" name="İçerik Yer Tutucusu 2"/>
          <p:cNvSpPr>
            <a:spLocks noGrp="1"/>
          </p:cNvSpPr>
          <p:nvPr>
            <p:ph idx="1"/>
          </p:nvPr>
        </p:nvSpPr>
        <p:spPr/>
        <p:txBody>
          <a:bodyPr/>
          <a:lstStyle/>
          <a:p>
            <a:r>
              <a:rPr lang="tr-TR" dirty="0" smtClean="0"/>
              <a:t>Yetersiz ve sağlıksız bir çevre ortamı oluşturur. </a:t>
            </a:r>
          </a:p>
          <a:p>
            <a:r>
              <a:rPr lang="tr-TR" dirty="0" smtClean="0"/>
              <a:t>Çalışanların morali düşer</a:t>
            </a:r>
          </a:p>
          <a:p>
            <a:r>
              <a:rPr lang="tr-TR" dirty="0" smtClean="0"/>
              <a:t>Örgüt kültü</a:t>
            </a:r>
          </a:p>
          <a:p>
            <a:r>
              <a:rPr lang="tr-TR" dirty="0" err="1" smtClean="0"/>
              <a:t>rü</a:t>
            </a:r>
            <a:r>
              <a:rPr lang="tr-TR" dirty="0" smtClean="0"/>
              <a:t> olumsuz yönde etkilenir.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33</a:t>
            </a:fld>
            <a:endParaRPr lang="tr-TR"/>
          </a:p>
        </p:txBody>
      </p:sp>
      <p:pic>
        <p:nvPicPr>
          <p:cNvPr id="11266" name="Picture 2" descr="Image result for flawed design"/>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r="18753"/>
          <a:stretch/>
        </p:blipFill>
        <p:spPr bwMode="auto">
          <a:xfrm>
            <a:off x="3275856" y="2666993"/>
            <a:ext cx="5695921" cy="389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997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Uçmayı seviyorum, aritmikden nefret…</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34</a:t>
            </a:fld>
            <a:endParaRPr lang="tr-TR"/>
          </a:p>
        </p:txBody>
      </p:sp>
      <p:pic>
        <p:nvPicPr>
          <p:cNvPr id="7172" name="Picture 4" descr="Image result for &quot;jet lag&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8080779" cy="473718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quot;jet lag&quot;"/>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961" b="68654" l="31713" r="66966"/>
                    </a14:imgEffect>
                  </a14:imgLayer>
                </a14:imgProps>
              </a:ext>
              <a:ext uri="{28A0092B-C50C-407E-A947-70E740481C1C}">
                <a14:useLocalDpi xmlns:a14="http://schemas.microsoft.com/office/drawing/2010/main" val="0"/>
              </a:ext>
            </a:extLst>
          </a:blip>
          <a:srcRect l="27307" t="23999" r="28628" b="26384"/>
          <a:stretch/>
        </p:blipFill>
        <p:spPr bwMode="auto">
          <a:xfrm>
            <a:off x="107504" y="1196752"/>
            <a:ext cx="4392488" cy="370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556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İ</a:t>
            </a:r>
            <a:r>
              <a:rPr lang="tr-TR" u="sng" dirty="0" smtClean="0"/>
              <a:t>nsan</a:t>
            </a:r>
            <a:r>
              <a:rPr lang="tr-TR" dirty="0" smtClean="0"/>
              <a:t>-</a:t>
            </a:r>
            <a:r>
              <a:rPr lang="tr-TR" b="1" dirty="0" smtClean="0">
                <a:solidFill>
                  <a:srgbClr val="C00000"/>
                </a:solidFill>
              </a:rPr>
              <a:t>İ</a:t>
            </a:r>
            <a:r>
              <a:rPr lang="tr-TR" u="sng" dirty="0" smtClean="0"/>
              <a:t>nsan</a:t>
            </a:r>
            <a:r>
              <a:rPr lang="tr-TR" dirty="0" smtClean="0"/>
              <a:t> </a:t>
            </a:r>
            <a:r>
              <a:rPr lang="tr-TR" dirty="0"/>
              <a:t>etkileşimi (</a:t>
            </a:r>
            <a:r>
              <a:rPr lang="tr-TR" b="1" dirty="0" smtClean="0">
                <a:solidFill>
                  <a:srgbClr val="C00000"/>
                </a:solidFill>
              </a:rPr>
              <a:t>İ-İ</a:t>
            </a:r>
            <a:r>
              <a:rPr lang="tr-TR" dirty="0" smtClean="0"/>
              <a:t>)</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Pilot, operatör </a:t>
            </a:r>
            <a:r>
              <a:rPr lang="tr-TR" dirty="0"/>
              <a:t>veya </a:t>
            </a:r>
            <a:r>
              <a:rPr lang="tr-TR" dirty="0" smtClean="0"/>
              <a:t>belli bir işi yapan insanın </a:t>
            </a:r>
            <a:r>
              <a:rPr lang="tr-TR" dirty="0" smtClean="0">
                <a:solidFill>
                  <a:srgbClr val="C00000"/>
                </a:solidFill>
              </a:rPr>
              <a:t>havacılık sisteminde yer alan diğer insanlarla olan </a:t>
            </a:r>
            <a:r>
              <a:rPr lang="tr-TR" dirty="0" smtClean="0"/>
              <a:t>ilişkilerini veya </a:t>
            </a:r>
            <a:r>
              <a:rPr lang="tr-TR" dirty="0"/>
              <a:t>etkileşimini konu edinir. </a:t>
            </a:r>
          </a:p>
          <a:p>
            <a:r>
              <a:rPr lang="tr-TR" dirty="0" smtClean="0"/>
              <a:t>İşletme personeli, kabin personeli, mühendisler, tasarımcılar, yer hizmetleri, hava trafik kontrolörleri, yolcular, eğitimciler,  öğrenciler, yöneticiler ve nezaretçilerin grup içi ve gruplar arasında gerçekleştirdikleri tüm ilişkileri kapsar. </a:t>
            </a:r>
          </a:p>
          <a:p>
            <a:r>
              <a:rPr lang="tr-TR" dirty="0" smtClean="0"/>
              <a:t>İnsan-insan veya insan-grup etkileşimi davranışları, davranış normlarını, işe ait uygulama kurallarını ve performansı olumlu veya olumsuz bir biçimde etkileyebilir. </a:t>
            </a:r>
            <a:endParaRPr lang="tr-TR" dirty="0"/>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35</a:t>
            </a:fld>
            <a:endParaRPr lang="tr-TR"/>
          </a:p>
        </p:txBody>
      </p:sp>
    </p:spTree>
    <p:extLst>
      <p:ext uri="{BB962C8B-B14F-4D97-AF65-F5344CB8AC3E}">
        <p14:creationId xmlns:p14="http://schemas.microsoft.com/office/powerpoint/2010/main" val="606432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İ</a:t>
            </a:r>
            <a:r>
              <a:rPr lang="tr-TR" u="sng" dirty="0"/>
              <a:t>nsan</a:t>
            </a:r>
            <a:r>
              <a:rPr lang="tr-TR" dirty="0"/>
              <a:t>-</a:t>
            </a:r>
            <a:r>
              <a:rPr lang="tr-TR" b="1" dirty="0">
                <a:solidFill>
                  <a:srgbClr val="C00000"/>
                </a:solidFill>
              </a:rPr>
              <a:t>İ</a:t>
            </a:r>
            <a:r>
              <a:rPr lang="tr-TR" u="sng" dirty="0"/>
              <a:t>nsan</a:t>
            </a:r>
            <a:r>
              <a:rPr lang="tr-TR" dirty="0"/>
              <a:t> etkileşimi (</a:t>
            </a:r>
            <a:r>
              <a:rPr lang="tr-TR" b="1" dirty="0">
                <a:solidFill>
                  <a:srgbClr val="C00000"/>
                </a:solidFill>
              </a:rPr>
              <a:t>İ-İ</a:t>
            </a:r>
            <a:r>
              <a:rPr lang="tr-TR" dirty="0"/>
              <a:t>)</a:t>
            </a:r>
          </a:p>
        </p:txBody>
      </p:sp>
      <p:sp>
        <p:nvSpPr>
          <p:cNvPr id="3" name="İçerik Yer Tutucusu 2"/>
          <p:cNvSpPr>
            <a:spLocks noGrp="1"/>
          </p:cNvSpPr>
          <p:nvPr>
            <p:ph idx="1"/>
          </p:nvPr>
        </p:nvSpPr>
        <p:spPr/>
        <p:txBody>
          <a:bodyPr>
            <a:normAutofit fontScale="85000" lnSpcReduction="20000"/>
          </a:bodyPr>
          <a:lstStyle/>
          <a:p>
            <a:pPr marL="0" indent="0">
              <a:buNone/>
            </a:pPr>
            <a:r>
              <a:rPr lang="tr-TR" dirty="0" smtClean="0"/>
              <a:t>İ-İ etkileşimi şu konularla ilgilidir:</a:t>
            </a:r>
          </a:p>
          <a:p>
            <a:pPr lvl="1"/>
            <a:r>
              <a:rPr lang="tr-TR" dirty="0" smtClean="0"/>
              <a:t>Kişiler arası ilişkiler ve liderlik</a:t>
            </a:r>
          </a:p>
          <a:p>
            <a:pPr lvl="1"/>
            <a:r>
              <a:rPr lang="tr-TR" dirty="0" smtClean="0"/>
              <a:t>Takım içi ve takımlar arasında işbirliği ve dayanışma</a:t>
            </a:r>
          </a:p>
          <a:p>
            <a:pPr lvl="1"/>
            <a:r>
              <a:rPr lang="tr-TR" dirty="0" smtClean="0"/>
              <a:t>Sosyal etkileşimin ortaya çıkardığı sonuçlar</a:t>
            </a:r>
          </a:p>
          <a:p>
            <a:pPr lvl="1"/>
            <a:r>
              <a:rPr lang="tr-TR" dirty="0" smtClean="0"/>
              <a:t>Takım ruhu, işletme kültürü</a:t>
            </a:r>
          </a:p>
          <a:p>
            <a:pPr lvl="1"/>
            <a:r>
              <a:rPr lang="tr-TR" dirty="0" smtClean="0"/>
              <a:t>Farklılıkların yönetimi ve anlayışla karşılanması</a:t>
            </a:r>
          </a:p>
          <a:p>
            <a:pPr lvl="1"/>
            <a:r>
              <a:rPr lang="tr-TR" dirty="0" smtClean="0"/>
              <a:t>Kişilik, tutumlar, karakter ve mizaç</a:t>
            </a:r>
          </a:p>
          <a:p>
            <a:r>
              <a:rPr lang="tr-TR" dirty="0" smtClean="0"/>
              <a:t>İ-İ etkileşimi uçaklarda CRM programlarının geliştirilmesine yol açmıştır. CRM kokpit ve kabin personeli arasındaki ilişkiler demektir. </a:t>
            </a:r>
            <a:r>
              <a:rPr lang="tr-TR" dirty="0" err="1" smtClean="0"/>
              <a:t>CRM’nin</a:t>
            </a:r>
            <a:r>
              <a:rPr lang="tr-TR" dirty="0" smtClean="0"/>
              <a:t> amacı uçak personelinin kendi aralarındaki etkileşimde ortaya çıkacak hataları azaltmaktır. </a:t>
            </a:r>
          </a:p>
          <a:p>
            <a:pPr lvl="1"/>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36</a:t>
            </a:fld>
            <a:endParaRPr lang="tr-TR"/>
          </a:p>
        </p:txBody>
      </p:sp>
    </p:spTree>
    <p:extLst>
      <p:ext uri="{BB962C8B-B14F-4D97-AF65-F5344CB8AC3E}">
        <p14:creationId xmlns:p14="http://schemas.microsoft.com/office/powerpoint/2010/main" val="3063345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CRM – Kokpit İnsan Kaynakları</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37</a:t>
            </a:fld>
            <a:endParaRPr lang="tr-TR"/>
          </a:p>
        </p:txBody>
      </p:sp>
      <p:pic>
        <p:nvPicPr>
          <p:cNvPr id="8" name="Resim 7" descr="Image result for cockpit/crew resource management (CR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916832"/>
            <a:ext cx="7272808" cy="4244688"/>
          </a:xfrm>
          <a:prstGeom prst="rect">
            <a:avLst/>
          </a:prstGeom>
          <a:noFill/>
          <a:ln>
            <a:noFill/>
          </a:ln>
        </p:spPr>
      </p:pic>
    </p:spTree>
    <p:extLst>
      <p:ext uri="{BB962C8B-B14F-4D97-AF65-F5344CB8AC3E}">
        <p14:creationId xmlns:p14="http://schemas.microsoft.com/office/powerpoint/2010/main" val="941072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CRM – Kaptan ve Ekibi</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38</a:t>
            </a:fld>
            <a:endParaRPr lang="tr-TR"/>
          </a:p>
        </p:txBody>
      </p:sp>
      <p:pic>
        <p:nvPicPr>
          <p:cNvPr id="13314" name="Picture 2" descr="Image result for aviation (CRM)"/>
          <p:cNvPicPr>
            <a:picLocks noChangeAspect="1" noChangeArrowheads="1"/>
          </p:cNvPicPr>
          <p:nvPr/>
        </p:nvPicPr>
        <p:blipFill rotWithShape="1">
          <a:blip r:embed="rId2">
            <a:extLst>
              <a:ext uri="{28A0092B-C50C-407E-A947-70E740481C1C}">
                <a14:useLocalDpi xmlns:a14="http://schemas.microsoft.com/office/drawing/2010/main" val="0"/>
              </a:ext>
            </a:extLst>
          </a:blip>
          <a:srcRect l="2387" t="5011" r="1343" b="12402"/>
          <a:stretch/>
        </p:blipFill>
        <p:spPr bwMode="auto">
          <a:xfrm>
            <a:off x="1043608" y="1340768"/>
            <a:ext cx="7416824" cy="477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82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C00000"/>
                </a:solidFill>
              </a:rPr>
              <a:t>İ</a:t>
            </a:r>
            <a:r>
              <a:rPr lang="tr-TR" u="sng" dirty="0" smtClean="0"/>
              <a:t>nsan</a:t>
            </a:r>
            <a:r>
              <a:rPr lang="tr-TR" dirty="0" smtClean="0"/>
              <a:t>-</a:t>
            </a:r>
            <a:r>
              <a:rPr lang="tr-TR" b="1" dirty="0" smtClean="0">
                <a:solidFill>
                  <a:srgbClr val="C00000"/>
                </a:solidFill>
              </a:rPr>
              <a:t>İ</a:t>
            </a:r>
            <a:r>
              <a:rPr lang="tr-TR" u="sng" dirty="0" smtClean="0"/>
              <a:t>nsan</a:t>
            </a:r>
            <a:r>
              <a:rPr lang="tr-TR" dirty="0" smtClean="0"/>
              <a:t> </a:t>
            </a:r>
            <a:r>
              <a:rPr lang="tr-TR" dirty="0"/>
              <a:t>etkileşiminde uyumsuzluk</a:t>
            </a:r>
          </a:p>
        </p:txBody>
      </p:sp>
      <p:sp>
        <p:nvSpPr>
          <p:cNvPr id="3" name="İçerik Yer Tutucusu 2"/>
          <p:cNvSpPr>
            <a:spLocks noGrp="1"/>
          </p:cNvSpPr>
          <p:nvPr>
            <p:ph idx="1"/>
          </p:nvPr>
        </p:nvSpPr>
        <p:spPr/>
        <p:txBody>
          <a:bodyPr>
            <a:normAutofit fontScale="85000" lnSpcReduction="20000"/>
          </a:bodyPr>
          <a:lstStyle/>
          <a:p>
            <a:r>
              <a:rPr lang="tr-TR" dirty="0" smtClean="0"/>
              <a:t>Yanlış yönlendirme, belirsiz veya uygun bir şekilde yapılandırılmayan içerik nedeniyle ortaya çıkan haberleşme hataları</a:t>
            </a:r>
          </a:p>
          <a:p>
            <a:r>
              <a:rPr lang="tr-TR" dirty="0" smtClean="0"/>
              <a:t>Haberleşme yetersizlikleri nedeniyle ortaya çıkan uçak kazaları</a:t>
            </a:r>
          </a:p>
          <a:p>
            <a:r>
              <a:rPr lang="tr-TR" dirty="0" smtClean="0"/>
              <a:t>Uçak kaptanı ile </a:t>
            </a:r>
            <a:r>
              <a:rPr lang="tr-TR" b="1" dirty="0" err="1">
                <a:solidFill>
                  <a:srgbClr val="C00000"/>
                </a:solidFill>
              </a:rPr>
              <a:t>first</a:t>
            </a:r>
            <a:r>
              <a:rPr lang="tr-TR" b="1" dirty="0">
                <a:solidFill>
                  <a:srgbClr val="C00000"/>
                </a:solidFill>
              </a:rPr>
              <a:t> </a:t>
            </a:r>
            <a:r>
              <a:rPr lang="tr-TR" b="1" dirty="0" err="1" smtClean="0">
                <a:solidFill>
                  <a:srgbClr val="C00000"/>
                </a:solidFill>
              </a:rPr>
              <a:t>officer</a:t>
            </a:r>
            <a:r>
              <a:rPr lang="tr-TR" b="1" dirty="0" smtClean="0">
                <a:solidFill>
                  <a:srgbClr val="C00000"/>
                </a:solidFill>
              </a:rPr>
              <a:t> </a:t>
            </a:r>
            <a:r>
              <a:rPr lang="tr-TR" dirty="0" smtClean="0"/>
              <a:t>arasında yetki ve otorite kullanma uyumsuzlukları nedeniyle ortaya çıkan anlaşmazlıklar ve performans düşüklüğü, çeşitli hatalar.</a:t>
            </a:r>
          </a:p>
          <a:p>
            <a:r>
              <a:rPr lang="tr-TR" dirty="0" smtClean="0"/>
              <a:t>Örneğin otokratik bir kaptan karşısında aşırı derecede itaatkar bir </a:t>
            </a:r>
            <a:r>
              <a:rPr lang="tr-TR" dirty="0" err="1" smtClean="0"/>
              <a:t>first</a:t>
            </a:r>
            <a:r>
              <a:rPr lang="tr-TR" dirty="0" smtClean="0"/>
              <a:t> </a:t>
            </a:r>
            <a:r>
              <a:rPr lang="tr-TR" dirty="0" err="1" smtClean="0"/>
              <a:t>officerin</a:t>
            </a:r>
            <a:r>
              <a:rPr lang="tr-TR" dirty="0" smtClean="0"/>
              <a:t> olması bazı yanlışlıkların dile getirilememesi sonucunu doğurabilir veya dile getirilse bile kaptan onu dinlemeyebilir.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39</a:t>
            </a:fld>
            <a:endParaRPr lang="tr-TR"/>
          </a:p>
        </p:txBody>
      </p:sp>
    </p:spTree>
    <p:extLst>
      <p:ext uri="{BB962C8B-B14F-4D97-AF65-F5344CB8AC3E}">
        <p14:creationId xmlns:p14="http://schemas.microsoft.com/office/powerpoint/2010/main" val="2191312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Bileşenleri</a:t>
            </a:r>
            <a:endParaRPr lang="tr-TR" dirty="0"/>
          </a:p>
        </p:txBody>
      </p:sp>
      <p:sp>
        <p:nvSpPr>
          <p:cNvPr id="3" name="İçerik Yer Tutucusu 2"/>
          <p:cNvSpPr>
            <a:spLocks noGrp="1"/>
          </p:cNvSpPr>
          <p:nvPr>
            <p:ph idx="1"/>
          </p:nvPr>
        </p:nvSpPr>
        <p:spPr/>
        <p:txBody>
          <a:bodyPr>
            <a:normAutofit fontScale="77500" lnSpcReduction="20000"/>
          </a:bodyPr>
          <a:lstStyle/>
          <a:p>
            <a:r>
              <a:rPr lang="tr-TR" dirty="0" smtClean="0"/>
              <a:t>Model bileşenlerinin baş harflerinden adını almıştır: </a:t>
            </a:r>
            <a:r>
              <a:rPr lang="tr-TR" b="1" dirty="0">
                <a:solidFill>
                  <a:srgbClr val="C00000"/>
                </a:solidFill>
              </a:rPr>
              <a:t>s</a:t>
            </a:r>
            <a:r>
              <a:rPr lang="tr-TR" dirty="0"/>
              <a:t>oftware, </a:t>
            </a:r>
            <a:r>
              <a:rPr lang="tr-TR" b="1" dirty="0">
                <a:solidFill>
                  <a:srgbClr val="C00000"/>
                </a:solidFill>
              </a:rPr>
              <a:t>h</a:t>
            </a:r>
            <a:r>
              <a:rPr lang="tr-TR" dirty="0"/>
              <a:t>ardware, </a:t>
            </a:r>
            <a:r>
              <a:rPr lang="tr-TR" b="1" dirty="0" err="1">
                <a:solidFill>
                  <a:srgbClr val="C00000"/>
                </a:solidFill>
              </a:rPr>
              <a:t>e</a:t>
            </a:r>
            <a:r>
              <a:rPr lang="tr-TR" dirty="0" err="1"/>
              <a:t>nvironment</a:t>
            </a:r>
            <a:r>
              <a:rPr lang="tr-TR" dirty="0"/>
              <a:t>, </a:t>
            </a:r>
            <a:r>
              <a:rPr lang="tr-TR" b="1" dirty="0" err="1" smtClean="0">
                <a:solidFill>
                  <a:srgbClr val="C00000"/>
                </a:solidFill>
              </a:rPr>
              <a:t>l</a:t>
            </a:r>
            <a:r>
              <a:rPr lang="tr-TR" dirty="0" err="1" smtClean="0"/>
              <a:t>iveware</a:t>
            </a:r>
            <a:r>
              <a:rPr lang="tr-TR" dirty="0" smtClean="0"/>
              <a:t> [yazılım, donanım, çevre, insan]</a:t>
            </a:r>
          </a:p>
          <a:p>
            <a:r>
              <a:rPr lang="tr-TR" dirty="0" smtClean="0"/>
              <a:t>Buradaki vurgu; insanın havacılık sektöründe kullanılan yazılım, donanım ve çevre ile olan ilişkileri üzerinedir.</a:t>
            </a:r>
          </a:p>
          <a:p>
            <a:r>
              <a:rPr lang="tr-TR" dirty="0" smtClean="0"/>
              <a:t>SHELL modelinin getirdiği </a:t>
            </a:r>
            <a:r>
              <a:rPr lang="tr-TR" u="sng" dirty="0" smtClean="0"/>
              <a:t>sistem yaklaşımına </a:t>
            </a:r>
            <a:r>
              <a:rPr lang="tr-TR" dirty="0" smtClean="0"/>
              <a:t>göre «insan faktörü» olayların veya kazaların nadiren </a:t>
            </a:r>
            <a:r>
              <a:rPr lang="tr-TR" dirty="0" smtClean="0">
                <a:solidFill>
                  <a:srgbClr val="C00000"/>
                </a:solidFill>
              </a:rPr>
              <a:t>tek başına </a:t>
            </a:r>
            <a:r>
              <a:rPr lang="tr-TR" dirty="0" smtClean="0"/>
              <a:t>nedeni veya etkenidir. </a:t>
            </a:r>
          </a:p>
          <a:p>
            <a:r>
              <a:rPr lang="tr-TR" dirty="0" smtClean="0"/>
              <a:t>Sistem yaklaşımı, havacılık sektöründe operatörün görevle ilgili pek çok faktörün etkisi altında faaliyet gösterdiği düşüncesinden hareket eder.  Operatörün Başarısı pek çok faktörün etkileşimine bağlıdır.  Sonuç olarak </a:t>
            </a:r>
            <a:r>
              <a:rPr lang="tr-TR" dirty="0"/>
              <a:t>SHELL </a:t>
            </a:r>
            <a:r>
              <a:rPr lang="tr-TR" dirty="0" smtClean="0"/>
              <a:t> modeli açık ve gizli, görünmeyen  bütün hataları dikkate alır. </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4</a:t>
            </a:fld>
            <a:endParaRPr lang="tr-TR"/>
          </a:p>
        </p:txBody>
      </p:sp>
    </p:spTree>
    <p:extLst>
      <p:ext uri="{BB962C8B-B14F-4D97-AF65-F5344CB8AC3E}">
        <p14:creationId xmlns:p14="http://schemas.microsoft.com/office/powerpoint/2010/main" val="2986591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Hariç bırakılan konular</a:t>
            </a:r>
            <a:endParaRPr lang="tr-TR" dirty="0"/>
          </a:p>
        </p:txBody>
      </p:sp>
      <p:sp>
        <p:nvSpPr>
          <p:cNvPr id="3" name="İçerik Yer Tutucusu 2"/>
          <p:cNvSpPr>
            <a:spLocks noGrp="1"/>
          </p:cNvSpPr>
          <p:nvPr>
            <p:ph idx="1"/>
          </p:nvPr>
        </p:nvSpPr>
        <p:spPr/>
        <p:txBody>
          <a:bodyPr/>
          <a:lstStyle/>
          <a:p>
            <a:r>
              <a:rPr lang="tr-TR" dirty="0" smtClean="0"/>
              <a:t>SHELL modeli «insan ögesiyle» doğrudan ilgili olmayan diğer faktörleri inceleme dışında bırakmıştır.</a:t>
            </a:r>
          </a:p>
          <a:p>
            <a:r>
              <a:rPr lang="tr-TR" dirty="0" smtClean="0"/>
              <a:t>Donanım-donanım etkileşimi, donanım-çevre etkileşimi ve donanım-yazılım etkileşimi inceleme kapsamı dışında bırakılmıştır. </a:t>
            </a:r>
          </a:p>
          <a:p>
            <a:r>
              <a:rPr lang="tr-TR" dirty="0" smtClean="0"/>
              <a:t>Bu ögeler insan blokuyla veya ögesiyle ilgili görülmemiştir.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40</a:t>
            </a:fld>
            <a:endParaRPr lang="tr-TR"/>
          </a:p>
        </p:txBody>
      </p:sp>
    </p:spTree>
    <p:extLst>
      <p:ext uri="{BB962C8B-B14F-4D97-AF65-F5344CB8AC3E}">
        <p14:creationId xmlns:p14="http://schemas.microsoft.com/office/powerpoint/2010/main" val="4250015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Sistemin istikrarlılığı</a:t>
            </a:r>
            <a:endParaRPr lang="tr-TR" dirty="0"/>
          </a:p>
        </p:txBody>
      </p:sp>
      <p:sp>
        <p:nvSpPr>
          <p:cNvPr id="3" name="İçerik Yer Tutucusu 2"/>
          <p:cNvSpPr>
            <a:spLocks noGrp="1"/>
          </p:cNvSpPr>
          <p:nvPr>
            <p:ph idx="1"/>
          </p:nvPr>
        </p:nvSpPr>
        <p:spPr/>
        <p:txBody>
          <a:bodyPr>
            <a:normAutofit fontScale="77500" lnSpcReduction="20000"/>
          </a:bodyPr>
          <a:lstStyle/>
          <a:p>
            <a:r>
              <a:rPr lang="tr-TR" dirty="0" smtClean="0"/>
              <a:t>SHELL sisteminin bir ögesinde yapılacak herhangi bir değişiklik onu etkileyen diğer sistemlerde de değişiklik yapılmasını gerektirir.</a:t>
            </a:r>
          </a:p>
          <a:p>
            <a:r>
              <a:rPr lang="tr-TR" dirty="0" smtClean="0"/>
              <a:t>Örneğin donanımda yapılacak küçük bir değişiklik  operasyonda ne gibi etki yaratacağı, personelin nasıl etkileneceği açısından inceleme yapmayı gerektirir. Prosedürlerin yeniden yazılmasını, değiştirilmesini veya güncellenmesini gerektirir. Eğer sistemin diğer ögeleri üzerindeki etkileri dikkatli bir şekilde tetkik edilmezse en küçük bir değişiklik farkına varmadan daha sonra ciddi hatalara yol açabilir. Fakat bunun yanında sistemlerin de sürekli gözden geçirilmesi ve değiştirilmesi gerekmektedir. Çünkü çevrenin değişmesi sonunda insan faktörünün de kendisini değiştirmesine yol açmaktadır.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41</a:t>
            </a:fld>
            <a:endParaRPr lang="tr-TR"/>
          </a:p>
        </p:txBody>
      </p:sp>
    </p:spTree>
    <p:extLst>
      <p:ext uri="{BB962C8B-B14F-4D97-AF65-F5344CB8AC3E}">
        <p14:creationId xmlns:p14="http://schemas.microsoft.com/office/powerpoint/2010/main" val="40942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SHELL modelinin faydaları</a:t>
            </a:r>
            <a:endParaRPr lang="tr-TR" dirty="0"/>
          </a:p>
        </p:txBody>
      </p:sp>
      <p:sp>
        <p:nvSpPr>
          <p:cNvPr id="3" name="İçerik Yer Tutucusu 2"/>
          <p:cNvSpPr>
            <a:spLocks noGrp="1"/>
          </p:cNvSpPr>
          <p:nvPr>
            <p:ph idx="1"/>
          </p:nvPr>
        </p:nvSpPr>
        <p:spPr/>
        <p:txBody>
          <a:bodyPr>
            <a:noAutofit/>
          </a:bodyPr>
          <a:lstStyle/>
          <a:p>
            <a:r>
              <a:rPr lang="tr-TR" sz="2200" dirty="0" smtClean="0">
                <a:solidFill>
                  <a:srgbClr val="C00000"/>
                </a:solidFill>
              </a:rPr>
              <a:t>Güvenlik analizi olarak yararlanma</a:t>
            </a:r>
            <a:r>
              <a:rPr lang="tr-TR" sz="2200" dirty="0" smtClean="0"/>
              <a:t>: Bu yaklaşım uçak kazası ve olaylarında insan performansı ve hataları hakkında bilgi toplamak için kullanılabilir. İşletme içi denetimlerde hataları azaltmak ve güvenliği artırmak için insan faktörlerinin hangi değişkenlerle etkileşim ve ilişki içinde olduğunu belirlemek için kullanılabilir. </a:t>
            </a:r>
          </a:p>
          <a:p>
            <a:r>
              <a:rPr lang="tr-TR" sz="2200" dirty="0" smtClean="0">
                <a:solidFill>
                  <a:srgbClr val="C00000"/>
                </a:solidFill>
              </a:rPr>
              <a:t>Lisanslama aracı olarak kullanılması</a:t>
            </a:r>
            <a:r>
              <a:rPr lang="tr-TR" sz="2200" dirty="0" smtClean="0"/>
              <a:t>: Model insan performansı için gerekli olan ihtiyaçları, kapasite gereklerini, insanların sınırlılıklarını belirlemek ve proaktif tedbirler uygulamak için kullanılabilir. </a:t>
            </a:r>
          </a:p>
          <a:p>
            <a:r>
              <a:rPr lang="tr-TR" sz="2200" dirty="0" smtClean="0">
                <a:solidFill>
                  <a:srgbClr val="C00000"/>
                </a:solidFill>
              </a:rPr>
              <a:t>Eğitim aracı olarak kullanılması</a:t>
            </a:r>
            <a:r>
              <a:rPr lang="tr-TR" sz="2200" dirty="0"/>
              <a:t>: </a:t>
            </a:r>
            <a:r>
              <a:rPr lang="tr-TR" sz="2200" dirty="0" smtClean="0"/>
              <a:t>Model havacılık işletmelerinde insan faktörü kavramının iyi anlaşılması ve öğrenilmesi için bir araç olarak kullanılmaktadır. Böylece kişilerin ve işletmenin etkinliği artırılmakta ve daha emniyetli koşullarda çalışması sağlanmaktadır. </a:t>
            </a:r>
            <a:endParaRPr lang="tr-TR" sz="2200"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42</a:t>
            </a:fld>
            <a:endParaRPr lang="tr-TR"/>
          </a:p>
        </p:txBody>
      </p:sp>
    </p:spTree>
    <p:extLst>
      <p:ext uri="{BB962C8B-B14F-4D97-AF65-F5344CB8AC3E}">
        <p14:creationId xmlns:p14="http://schemas.microsoft.com/office/powerpoint/2010/main" val="240250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Bileşenler blokları ve insan</a:t>
            </a:r>
            <a:endParaRPr lang="tr-TR" dirty="0"/>
          </a:p>
        </p:txBody>
      </p:sp>
      <p:sp>
        <p:nvSpPr>
          <p:cNvPr id="3" name="İçerik Yer Tutucusu 2"/>
          <p:cNvSpPr>
            <a:spLocks noGrp="1"/>
          </p:cNvSpPr>
          <p:nvPr>
            <p:ph idx="1"/>
          </p:nvPr>
        </p:nvSpPr>
        <p:spPr/>
        <p:txBody>
          <a:bodyPr>
            <a:normAutofit fontScale="77500" lnSpcReduction="20000"/>
          </a:bodyPr>
          <a:lstStyle/>
          <a:p>
            <a:r>
              <a:rPr lang="tr-TR" dirty="0" smtClean="0"/>
              <a:t>Modern havacılık sisteminde «Bileşenler bloklarının» tam ortasında insan vardır. İnsan en kritik ve esnek olan bir ögedir ve sistemin diğer ögeleriyle direkt ilişki içindedir. Bununla birlikte insan </a:t>
            </a:r>
            <a:r>
              <a:rPr lang="tr-TR" dirty="0" err="1" smtClean="0"/>
              <a:t>blok’unun</a:t>
            </a:r>
            <a:r>
              <a:rPr lang="tr-TR" dirty="0" smtClean="0"/>
              <a:t> veya insan </a:t>
            </a:r>
            <a:r>
              <a:rPr lang="tr-TR" dirty="0" err="1" smtClean="0"/>
              <a:t>faktörü’nün</a:t>
            </a:r>
            <a:r>
              <a:rPr lang="tr-TR" dirty="0" smtClean="0"/>
              <a:t> kendi alt ögeleri çok çeşitlidir. Bu öğeler onun hem sınırlılıklarını gösterir hem de ortaya koyacağı performansı. </a:t>
            </a:r>
          </a:p>
          <a:p>
            <a:r>
              <a:rPr lang="tr-TR" dirty="0" smtClean="0"/>
              <a:t>Bu nedenle SHELL sisteminin diğer bloklarının alt ögeleri dikkatle incelenmeli ve insan blokunun alt ögeleriyle nasıl bir etkileşim içinde olduğu, insanın performansını nasıl etkilediği açık bir şekilde ortaya konmalı ve buna uygun gerekli ayarlamalar yapılmalıdır. </a:t>
            </a:r>
          </a:p>
          <a:p>
            <a:r>
              <a:rPr lang="tr-TR" dirty="0" smtClean="0"/>
              <a:t>Streslerden, kazalardan ve istenmeyen olaylardan kaçınmak ancak bu şekilde gerçekleştirilebilir.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5</a:t>
            </a:fld>
            <a:endParaRPr lang="tr-TR"/>
          </a:p>
        </p:txBody>
      </p:sp>
    </p:spTree>
    <p:extLst>
      <p:ext uri="{BB962C8B-B14F-4D97-AF65-F5344CB8AC3E}">
        <p14:creationId xmlns:p14="http://schemas.microsoft.com/office/powerpoint/2010/main" val="1995100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İnsan özellikleri: Fiziksel yapı</a:t>
            </a: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Havacılıkta çalışma işyerleri ve teçhizatı tasarımlanırken «vücut ölçümlemesinin» ve «vücut hareketleri etüdünün» yapılması hayati derecede önemlidir. Çünkü etnik yapıya, yaşa, cinsiyete göre farklılıklar söz konusudur. Tasarım kararları verilirken insanın boy, ağırlık, beden yapısı ve bu özelliklerin toplumda bulunma ağırlıkları göz önünde bulundurulur. </a:t>
            </a:r>
          </a:p>
          <a:p>
            <a:r>
              <a:rPr lang="tr-TR" dirty="0" smtClean="0"/>
              <a:t>Uçaklarda kokpit ve kabin tasarımı yapılırken ve yine uçaklarda kullanılacak araç ve gereçler tasarlanırken, koltuk düzenlemeleri veya boyları belirlenirken, koridor boşlukları saptanırken bu faktörler göz önünde bulundurulur ve buna alan yazında «</a:t>
            </a:r>
            <a:r>
              <a:rPr lang="tr-TR" b="1" dirty="0" smtClean="0">
                <a:solidFill>
                  <a:srgbClr val="C00000"/>
                </a:solidFill>
              </a:rPr>
              <a:t>ergonomi</a:t>
            </a:r>
            <a:r>
              <a:rPr lang="tr-TR" dirty="0" smtClean="0"/>
              <a:t>» adı verilir.  </a:t>
            </a:r>
          </a:p>
          <a:p>
            <a:r>
              <a:rPr lang="tr-TR" dirty="0" smtClean="0"/>
              <a:t>İnsanın etkin bir şekilde fonksiyon görebilmesi için gıdaya, suya ve oksijene ihtiyacı vardır . Kendisini iyi hissetmesi  ve iyi performans göstermesi yakıtını iyi almasına bağlıdır.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6</a:t>
            </a:fld>
            <a:endParaRPr lang="tr-TR"/>
          </a:p>
        </p:txBody>
      </p:sp>
    </p:spTree>
    <p:extLst>
      <p:ext uri="{BB962C8B-B14F-4D97-AF65-F5344CB8AC3E}">
        <p14:creationId xmlns:p14="http://schemas.microsoft.com/office/powerpoint/2010/main" val="386516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Dış çevreden alınan </a:t>
            </a:r>
            <a:r>
              <a:rPr lang="tr-TR" b="1" dirty="0" smtClean="0">
                <a:solidFill>
                  <a:srgbClr val="C00000"/>
                </a:solidFill>
              </a:rPr>
              <a:t>girdiler</a:t>
            </a:r>
            <a:endParaRPr lang="tr-TR" b="1" dirty="0">
              <a:solidFill>
                <a:srgbClr val="C00000"/>
              </a:solidFill>
            </a:endParaRPr>
          </a:p>
        </p:txBody>
      </p:sp>
      <p:sp>
        <p:nvSpPr>
          <p:cNvPr id="3" name="İçerik Yer Tutucusu 2"/>
          <p:cNvSpPr>
            <a:spLocks noGrp="1"/>
          </p:cNvSpPr>
          <p:nvPr>
            <p:ph idx="1"/>
          </p:nvPr>
        </p:nvSpPr>
        <p:spPr/>
        <p:txBody>
          <a:bodyPr>
            <a:normAutofit fontScale="85000" lnSpcReduction="20000"/>
          </a:bodyPr>
          <a:lstStyle/>
          <a:p>
            <a:r>
              <a:rPr lang="tr-TR" dirty="0" smtClean="0"/>
              <a:t>Dış çevreden girdileri «duyularımız» aracılığıyla alırız. Duyu organlarımızın güçlü veya zayıf olmasına göre beynimize ulaşan girdi verileri doğru, zayıf veya güçlüdür. </a:t>
            </a:r>
          </a:p>
          <a:p>
            <a:r>
              <a:rPr lang="tr-TR" dirty="0" smtClean="0"/>
              <a:t>Girdiler de bir takım kısıtlılıklara  veya bozulmalara tabi olabilir. Duyu organları dış çevredeki bütün uyaranları veya girdileri yakalayacak şekilde yaratılmamıştır.  Örneğin gözlerin gece karanlığında görme kabiliyeti azalır. Bu nedenle gece uçuşları pilotların performanslarını etkiler ve bazen komplikasyonlara yol açar. Bunun yanında işitme, dokunma, tatma, sıcaklık ve koklama gibi duyu organlarından aldığımız girdiler de her zaman doğru veya yeterli olmayabilir.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7</a:t>
            </a:fld>
            <a:endParaRPr lang="tr-TR"/>
          </a:p>
        </p:txBody>
      </p:sp>
    </p:spTree>
    <p:extLst>
      <p:ext uri="{BB962C8B-B14F-4D97-AF65-F5344CB8AC3E}">
        <p14:creationId xmlns:p14="http://schemas.microsoft.com/office/powerpoint/2010/main" val="398974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Veri işleme yetersizliği</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Duyu organlarından gelen veriler beynimiz tarafından işlenir. Bu süreçte kısa dönemli bellek, uzun dönemli bellek, hatırlama güçlükleri, zaman kısıtları, acele etme gereği gibi faktörler girdilerin yetersiz işlenmesine ve yetersiz kararların verilmesine neden olur. Buna «</a:t>
            </a:r>
            <a:r>
              <a:rPr lang="tr-TR" b="1" dirty="0" smtClean="0">
                <a:solidFill>
                  <a:srgbClr val="C00000"/>
                </a:solidFill>
              </a:rPr>
              <a:t>veri işleme yetersizliği</a:t>
            </a:r>
            <a:r>
              <a:rPr lang="tr-TR" dirty="0" smtClean="0"/>
              <a:t>» adı verilir. Veri işleme yetersizliği stres, alkol alma, aşırı iş yükü, yorgunluk, motivasyon eksikliği gibi faktörlerden de kaynaklanabilir. </a:t>
            </a:r>
          </a:p>
          <a:p>
            <a:r>
              <a:rPr lang="tr-TR" dirty="0" smtClean="0"/>
              <a:t>Bu nedenle havacılıkta değişik gösterge </a:t>
            </a:r>
            <a:r>
              <a:rPr lang="tr-TR" dirty="0" err="1" smtClean="0"/>
              <a:t>mekanizmala</a:t>
            </a:r>
            <a:r>
              <a:rPr lang="tr-TR" dirty="0" err="1"/>
              <a:t>-</a:t>
            </a:r>
            <a:r>
              <a:rPr lang="tr-TR" dirty="0" err="1" smtClean="0"/>
              <a:t>rından</a:t>
            </a:r>
            <a:r>
              <a:rPr lang="tr-TR" dirty="0" smtClean="0"/>
              <a:t> yararlanılır. Uyarı ve alarm sistemleri, tehlike göstergeleri ve belirli işaret uyarıları insan kısıtlıklarını ve yetersizliklerini gidermeye yöneliktir ve operatörlerin bu göstergeleri dikkate almaları gerekir.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8</a:t>
            </a:fld>
            <a:endParaRPr lang="tr-TR"/>
          </a:p>
        </p:txBody>
      </p:sp>
    </p:spTree>
    <p:extLst>
      <p:ext uri="{BB962C8B-B14F-4D97-AF65-F5344CB8AC3E}">
        <p14:creationId xmlns:p14="http://schemas.microsoft.com/office/powerpoint/2010/main" val="280726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Çıktı</a:t>
            </a:r>
            <a:r>
              <a:rPr lang="tr-TR" dirty="0" smtClean="0"/>
              <a:t> özellikleri </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Duyu organlarından gelen «girdiler» beyinde işlendikten sonra çıktıya dönüşür. Çıktılar </a:t>
            </a:r>
            <a:r>
              <a:rPr lang="tr-TR" i="1" dirty="0" smtClean="0">
                <a:solidFill>
                  <a:srgbClr val="C00000"/>
                </a:solidFill>
              </a:rPr>
              <a:t>kararlar, eylemler, kas hareketleri ve iletişimlerdir</a:t>
            </a:r>
            <a:r>
              <a:rPr lang="tr-TR" dirty="0" smtClean="0"/>
              <a:t>. </a:t>
            </a:r>
          </a:p>
          <a:p>
            <a:r>
              <a:rPr lang="tr-TR" dirty="0" smtClean="0"/>
              <a:t>Havacılıkta tasarımla ilgili olarak şu konular üzerinde durulur:</a:t>
            </a:r>
          </a:p>
          <a:p>
            <a:pPr lvl="1"/>
            <a:r>
              <a:rPr lang="tr-TR" dirty="0" smtClean="0"/>
              <a:t>Kontrol göstergeleri – insan hareketi ilişkileri</a:t>
            </a:r>
          </a:p>
          <a:p>
            <a:pPr lvl="1"/>
            <a:r>
              <a:rPr lang="tr-TR" dirty="0" smtClean="0"/>
              <a:t>Kabul edilebilir hareketlerin yönü</a:t>
            </a:r>
          </a:p>
          <a:p>
            <a:pPr lvl="1"/>
            <a:r>
              <a:rPr lang="tr-TR" dirty="0" smtClean="0"/>
              <a:t> Kontrol kodlaması</a:t>
            </a:r>
          </a:p>
          <a:p>
            <a:pPr lvl="1"/>
            <a:r>
              <a:rPr lang="tr-TR" dirty="0" smtClean="0"/>
              <a:t>Uçak kapılarını açmak veya kapatmak için kabul edilebilir zorlama sınırları</a:t>
            </a:r>
          </a:p>
          <a:p>
            <a:pPr lvl="1"/>
            <a:r>
              <a:rPr lang="tr-TR" dirty="0" smtClean="0"/>
              <a:t>Konuşma özellikleri, konuşma prosedürleri</a:t>
            </a:r>
          </a:p>
          <a:p>
            <a:pPr lvl="1"/>
            <a:r>
              <a:rPr lang="tr-TR" dirty="0" smtClean="0"/>
              <a:t>Kargo yükleme kapıları ve kargonun büyüklüğü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22.2.2018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9</a:t>
            </a:fld>
            <a:endParaRPr lang="tr-TR"/>
          </a:p>
        </p:txBody>
      </p:sp>
    </p:spTree>
    <p:extLst>
      <p:ext uri="{BB962C8B-B14F-4D97-AF65-F5344CB8AC3E}">
        <p14:creationId xmlns:p14="http://schemas.microsoft.com/office/powerpoint/2010/main" val="391940261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24072</TotalTime>
  <Words>2695</Words>
  <Application>Microsoft Office PowerPoint</Application>
  <PresentationFormat>On-screen Show (4:3)</PresentationFormat>
  <Paragraphs>286</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Ofis Teması</vt:lpstr>
      <vt:lpstr>İnsan Faktörünün Daha iyi Anlaşılması İçin SHELL Modeli</vt:lpstr>
      <vt:lpstr>Giriş</vt:lpstr>
      <vt:lpstr>Yapı taşları modeli</vt:lpstr>
      <vt:lpstr>Bileşenleri</vt:lpstr>
      <vt:lpstr>Bileşenler blokları ve insan</vt:lpstr>
      <vt:lpstr>İnsan özellikleri: Fiziksel yapı</vt:lpstr>
      <vt:lpstr>Dış çevreden alınan girdiler</vt:lpstr>
      <vt:lpstr>Veri işleme yetersizliği</vt:lpstr>
      <vt:lpstr>Çıktı özellikleri </vt:lpstr>
      <vt:lpstr>Çevresel toleranslar</vt:lpstr>
      <vt:lpstr>Zaman alanı – Time zone</vt:lpstr>
      <vt:lpstr>SHELL – Yazılım ögesi</vt:lpstr>
      <vt:lpstr>SHELL – Donanım ögesi</vt:lpstr>
      <vt:lpstr>SHELL – Çevre ögesi</vt:lpstr>
      <vt:lpstr>SHELL – İnsan ögesi</vt:lpstr>
      <vt:lpstr>SHELL – ögeler arası etkileşim</vt:lpstr>
      <vt:lpstr>Etkileşimler: İnsan-Yazılım etkileşimi (İ-Y)</vt:lpstr>
      <vt:lpstr>İnsan-Yazılım etkileşimi (İ-Y)</vt:lpstr>
      <vt:lpstr>İ-Y etkileşiminde uyumsuzluk</vt:lpstr>
      <vt:lpstr>Head-Up-Display Symbology</vt:lpstr>
      <vt:lpstr>İnsan-Donanım etkileşimi (İ-D)</vt:lpstr>
      <vt:lpstr>Eski tasarım-yeni tasarım</vt:lpstr>
      <vt:lpstr>İ-D etkileşiminde uyumsuzluk</vt:lpstr>
      <vt:lpstr>İ-D etkileşiminde uyumsuzluk</vt:lpstr>
      <vt:lpstr>İnsan-Çevre etkileşimi (İ-Ç)</vt:lpstr>
      <vt:lpstr>İnsan-Çevre etkileşimi (İ-Ç)</vt:lpstr>
      <vt:lpstr>Tipi, kar fırtınası ve uçak</vt:lpstr>
      <vt:lpstr>İnsan-Çevre etkileşiminde uyumsuzluk</vt:lpstr>
      <vt:lpstr>Jet lag – Uçuş aritmiki</vt:lpstr>
      <vt:lpstr>İnsan-Çevre etkileşiminde uyumsuzluk</vt:lpstr>
      <vt:lpstr>Kaç renk görüyorsunuz, illüzyon</vt:lpstr>
      <vt:lpstr>İnsan-Çevre etkileşiminde uyumsuzluk</vt:lpstr>
      <vt:lpstr>İnsan-Çevre etkileşiminde uyumsuzluk</vt:lpstr>
      <vt:lpstr>Uçmayı seviyorum, aritmikden nefret…</vt:lpstr>
      <vt:lpstr>İnsan-İnsan etkileşimi (İ-İ)</vt:lpstr>
      <vt:lpstr>İnsan-İnsan etkileşimi (İ-İ)</vt:lpstr>
      <vt:lpstr>CRM – Kokpit İnsan Kaynakları</vt:lpstr>
      <vt:lpstr>CRM – Kaptan ve Ekibi</vt:lpstr>
      <vt:lpstr>İnsan-İnsan etkileşiminde uyumsuzluk</vt:lpstr>
      <vt:lpstr>Hariç bırakılan konular</vt:lpstr>
      <vt:lpstr>Sistemin istikrarlılığı</vt:lpstr>
      <vt:lpstr>SHELL modelinin faydaları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Performansı Etkileyen Faktörler</dc:title>
  <dc:creator>Hüner ŞENCAN</dc:creator>
  <cp:lastModifiedBy>Hüner</cp:lastModifiedBy>
  <cp:revision>370</cp:revision>
  <cp:lastPrinted>2018-01-29T12:24:59Z</cp:lastPrinted>
  <dcterms:created xsi:type="dcterms:W3CDTF">2017-11-15T08:40:41Z</dcterms:created>
  <dcterms:modified xsi:type="dcterms:W3CDTF">2018-02-22T18:12:51Z</dcterms:modified>
</cp:coreProperties>
</file>