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7945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F3A50166-41AF-4C34-9DCE-E1DCE8AFFED2}">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99467" autoAdjust="0"/>
  </p:normalViewPr>
  <p:slideViewPr>
    <p:cSldViewPr>
      <p:cViewPr varScale="1">
        <p:scale>
          <a:sx n="70" d="100"/>
          <a:sy n="70" d="100"/>
        </p:scale>
        <p:origin x="-128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02"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D0D9305-C946-47C7-8718-A0CDCBFFC3E5}" type="datetimeFigureOut">
              <a:rPr lang="tr-TR" smtClean="0"/>
              <a:t>15.02.2018</a:t>
            </a:fld>
            <a:endParaRPr lang="tr-TR"/>
          </a:p>
        </p:txBody>
      </p:sp>
      <p:sp>
        <p:nvSpPr>
          <p:cNvPr id="4" name="Slayt Görüntüsü Yer Tutucus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79915A4-CB96-49D0-B516-02CC3FED67BF}" type="slidenum">
              <a:rPr lang="tr-TR" smtClean="0"/>
              <a:t>‹#›</a:t>
            </a:fld>
            <a:endParaRPr lang="tr-TR"/>
          </a:p>
        </p:txBody>
      </p:sp>
    </p:spTree>
    <p:extLst>
      <p:ext uri="{BB962C8B-B14F-4D97-AF65-F5344CB8AC3E}">
        <p14:creationId xmlns:p14="http://schemas.microsoft.com/office/powerpoint/2010/main" val="196998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E5C1E78-7104-478A-8EB3-0A27C6B765E9}" type="datetime1">
              <a:rPr lang="tr-TR" smtClean="0"/>
              <a:t>15.02.2018</a:t>
            </a:fld>
            <a:endParaRPr lang="tr-TR"/>
          </a:p>
        </p:txBody>
      </p:sp>
      <p:sp>
        <p:nvSpPr>
          <p:cNvPr id="5" name="Altbilgi Yer Tutucusu 4"/>
          <p:cNvSpPr>
            <a:spLocks noGrp="1"/>
          </p:cNvSpPr>
          <p:nvPr>
            <p:ph type="ftr" sz="quarter" idx="11"/>
          </p:nvPr>
        </p:nvSpPr>
        <p:spPr/>
        <p:txBody>
          <a:bodyPr/>
          <a:lstStyle/>
          <a:p>
            <a:r>
              <a:rPr lang="tr-TR" dirty="0" smtClean="0"/>
              <a:t>Prof. Dr. Hüner Şencan</a:t>
            </a:r>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a:p>
        </p:txBody>
      </p:sp>
    </p:spTree>
    <p:extLst>
      <p:ext uri="{BB962C8B-B14F-4D97-AF65-F5344CB8AC3E}">
        <p14:creationId xmlns:p14="http://schemas.microsoft.com/office/powerpoint/2010/main" val="42252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lvl1pPr>
              <a:defRPr>
                <a:solidFill>
                  <a:schemeClr val="tx1"/>
                </a:solidFill>
              </a:defRPr>
            </a:lvl1pPr>
          </a:lstStyle>
          <a:p>
            <a:r>
              <a:rPr lang="tr-TR" dirty="0"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a:p>
        </p:txBody>
      </p:sp>
    </p:spTree>
    <p:extLst>
      <p:ext uri="{BB962C8B-B14F-4D97-AF65-F5344CB8AC3E}">
        <p14:creationId xmlns:p14="http://schemas.microsoft.com/office/powerpoint/2010/main" val="2650640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F4CA-1B31-4FEB-B67E-DEC7B5D4B85D}" type="datetime1">
              <a:rPr lang="tr-TR" smtClean="0"/>
              <a:t>15.02.2018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tr-TR" dirty="0" smtClean="0"/>
              <a:t>Prof. Dr. Hüner Şencan</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DF76F-C135-4C74-B914-C73210BC11CF}" type="slidenum">
              <a:rPr lang="tr-TR" smtClean="0"/>
              <a:t>‹#›</a:t>
            </a:fld>
            <a:endParaRPr lang="tr-TR"/>
          </a:p>
        </p:txBody>
      </p:sp>
    </p:spTree>
    <p:extLst>
      <p:ext uri="{BB962C8B-B14F-4D97-AF65-F5344CB8AC3E}">
        <p14:creationId xmlns:p14="http://schemas.microsoft.com/office/powerpoint/2010/main" val="295942507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286164"/>
            <a:ext cx="7772400" cy="1820773"/>
          </a:xfrm>
        </p:spPr>
        <p:txBody>
          <a:bodyPr>
            <a:normAutofit fontScale="90000"/>
          </a:bodyPr>
          <a:lstStyle/>
          <a:p>
            <a:r>
              <a:rPr lang="tr-TR" sz="3300" dirty="0"/>
              <a:t>EASA Part </a:t>
            </a:r>
            <a:r>
              <a:rPr lang="tr-TR" sz="3300" dirty="0" smtClean="0"/>
              <a:t>66 için Module 9: Human Factors</a:t>
            </a:r>
            <a:br>
              <a:rPr lang="tr-TR" sz="3300" dirty="0" smtClean="0"/>
            </a:br>
            <a:r>
              <a:rPr lang="tr-TR" sz="1600" dirty="0"/>
              <a:t>Lisans </a:t>
            </a:r>
            <a:r>
              <a:rPr lang="tr-TR" sz="1600" dirty="0" smtClean="0"/>
              <a:t>Sınıfı:  </a:t>
            </a:r>
            <a:r>
              <a:rPr lang="tr-TR" sz="1600" dirty="0"/>
              <a:t>B1 ve B2 </a:t>
            </a:r>
            <a:r>
              <a:rPr lang="tr-TR" dirty="0" smtClean="0"/>
              <a:t/>
            </a:r>
            <a:br>
              <a:rPr lang="tr-TR" dirty="0" smtClean="0"/>
            </a:br>
            <a:r>
              <a:rPr lang="tr-TR" sz="5600" dirty="0" smtClean="0"/>
              <a:t>Hatalardan Kaçınma ve Hataların Yönetimi– 9.8</a:t>
            </a:r>
            <a:r>
              <a:rPr lang="tr-TR" sz="4000" dirty="0" smtClean="0"/>
              <a:t>(b) </a:t>
            </a:r>
            <a:endParaRPr lang="tr-TR" sz="4000" dirty="0"/>
          </a:p>
        </p:txBody>
      </p:sp>
      <p:sp>
        <p:nvSpPr>
          <p:cNvPr id="3" name="Alt Başlık 2"/>
          <p:cNvSpPr>
            <a:spLocks noGrp="1"/>
          </p:cNvSpPr>
          <p:nvPr>
            <p:ph type="subTitle" idx="1"/>
          </p:nvPr>
        </p:nvSpPr>
        <p:spPr>
          <a:xfrm>
            <a:off x="1371600" y="4437112"/>
            <a:ext cx="6400800" cy="1201688"/>
          </a:xfrm>
        </p:spPr>
        <p:txBody>
          <a:bodyPr/>
          <a:lstStyle/>
          <a:p>
            <a:r>
              <a:rPr lang="tr-TR" sz="2600" dirty="0" smtClean="0"/>
              <a:t>Prof. Dr. Hüner Şencan</a:t>
            </a:r>
          </a:p>
          <a:p>
            <a:r>
              <a:rPr lang="tr-TR" sz="2600" dirty="0" smtClean="0"/>
              <a:t>İstanbul Ticaret Üniversitesi  </a:t>
            </a:r>
          </a:p>
          <a:p>
            <a:endParaRPr lang="tr-TR" dirty="0"/>
          </a:p>
        </p:txBody>
      </p:sp>
      <p:sp>
        <p:nvSpPr>
          <p:cNvPr id="5" name="Metin kutusu 4"/>
          <p:cNvSpPr txBox="1"/>
          <p:nvPr/>
        </p:nvSpPr>
        <p:spPr>
          <a:xfrm>
            <a:off x="611560" y="773996"/>
            <a:ext cx="2880320" cy="369332"/>
          </a:xfrm>
          <a:prstGeom prst="rect">
            <a:avLst/>
          </a:prstGeom>
          <a:noFill/>
        </p:spPr>
        <p:txBody>
          <a:bodyPr wrap="square" rtlCol="0">
            <a:spAutoFit/>
          </a:bodyPr>
          <a:lstStyle/>
          <a:p>
            <a:r>
              <a:rPr lang="tr-TR" dirty="0" smtClean="0"/>
              <a:t>12. </a:t>
            </a:r>
            <a:r>
              <a:rPr lang="tr-TR" dirty="0" smtClean="0"/>
              <a:t>Hafta</a:t>
            </a:r>
            <a:endParaRPr lang="tr-TR" dirty="0"/>
          </a:p>
        </p:txBody>
      </p:sp>
    </p:spTree>
    <p:extLst>
      <p:ext uri="{BB962C8B-B14F-4D97-AF65-F5344CB8AC3E}">
        <p14:creationId xmlns:p14="http://schemas.microsoft.com/office/powerpoint/2010/main" val="611436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400" dirty="0" smtClean="0"/>
              <a:t>Suçla veya eğit, prosedürü gözden geçir, zihnindeki eksik parçayı bul… </a:t>
            </a:r>
            <a:r>
              <a:rPr lang="tr-TR" sz="3400" b="1" dirty="0">
                <a:solidFill>
                  <a:srgbClr val="FF0000"/>
                </a:solidFill>
              </a:rPr>
              <a:t>H</a:t>
            </a:r>
            <a:r>
              <a:rPr lang="tr-TR" sz="3400" b="1" dirty="0" smtClean="0">
                <a:solidFill>
                  <a:srgbClr val="FF0000"/>
                </a:solidFill>
              </a:rPr>
              <a:t>ata nerede?</a:t>
            </a:r>
            <a:endParaRPr lang="tr-TR" sz="3400" b="1" dirty="0">
              <a:solidFill>
                <a:srgbClr val="FF0000"/>
              </a:solidFill>
            </a:endParaRPr>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10</a:t>
            </a:fld>
            <a:endParaRPr lang="tr-TR"/>
          </a:p>
        </p:txBody>
      </p:sp>
      <p:pic>
        <p:nvPicPr>
          <p:cNvPr id="7" name="Resim 6"/>
          <p:cNvPicPr/>
          <p:nvPr/>
        </p:nvPicPr>
        <p:blipFill rotWithShape="1">
          <a:blip r:embed="rId2"/>
          <a:srcRect l="12537" t="22976" r="31563" b="22701"/>
          <a:stretch/>
        </p:blipFill>
        <p:spPr bwMode="auto">
          <a:xfrm>
            <a:off x="539552" y="1628800"/>
            <a:ext cx="8208912" cy="4536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76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Önleme mi yönetim mi?</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11</a:t>
            </a:fld>
            <a:endParaRPr lang="tr-TR"/>
          </a:p>
        </p:txBody>
      </p:sp>
      <p:pic>
        <p:nvPicPr>
          <p:cNvPr id="1026" name="Picture 2" descr="https://image.slidesharecdn.com/xkwt3diqkyeacyhzugvg-signature-03a6bdefcc0f015ca4c11c62d8e9e05c9227fa542bf2df09805f78599217f5a4-poli-170129115202/95/20170127-presentatie-over-error-management-v03-11-638.jpg?cb=1485691259"/>
          <p:cNvPicPr>
            <a:picLocks noChangeAspect="1" noChangeArrowheads="1"/>
          </p:cNvPicPr>
          <p:nvPr/>
        </p:nvPicPr>
        <p:blipFill rotWithShape="1">
          <a:blip r:embed="rId2">
            <a:extLst>
              <a:ext uri="{28A0092B-C50C-407E-A947-70E740481C1C}">
                <a14:useLocalDpi xmlns:a14="http://schemas.microsoft.com/office/drawing/2010/main" val="0"/>
              </a:ext>
            </a:extLst>
          </a:blip>
          <a:srcRect l="5290" t="5849" r="7557" b="8288"/>
          <a:stretch/>
        </p:blipFill>
        <p:spPr bwMode="auto">
          <a:xfrm>
            <a:off x="611560" y="1556792"/>
            <a:ext cx="7992888" cy="456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012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Kaçaklar</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«Kaçaklar» çalışılan görevde, işyerinde veya işletmede hataları </a:t>
            </a:r>
            <a:r>
              <a:rPr lang="tr-TR" b="1" dirty="0" smtClean="0">
                <a:solidFill>
                  <a:srgbClr val="FF0000"/>
                </a:solidFill>
              </a:rPr>
              <a:t>tetikleyen</a:t>
            </a:r>
            <a:r>
              <a:rPr lang="tr-TR" dirty="0" smtClean="0"/>
              <a:t> veya onların ortaya çıkıp büyümesine neden olan faktörlerdir. </a:t>
            </a:r>
          </a:p>
          <a:p>
            <a:r>
              <a:rPr lang="tr-TR" dirty="0" smtClean="0"/>
              <a:t>Önemsiz bir uygunsuzluğun veya</a:t>
            </a:r>
            <a:r>
              <a:rPr lang="tr-TR" dirty="0"/>
              <a:t> </a:t>
            </a:r>
            <a:r>
              <a:rPr lang="tr-TR" b="1" dirty="0"/>
              <a:t>kaçağın</a:t>
            </a:r>
            <a:r>
              <a:rPr lang="tr-TR" dirty="0"/>
              <a:t> "küçük" bir </a:t>
            </a:r>
            <a:r>
              <a:rPr lang="tr-TR" b="1" dirty="0"/>
              <a:t>kaçak</a:t>
            </a:r>
            <a:r>
              <a:rPr lang="tr-TR" dirty="0"/>
              <a:t> olduğu yanlışına </a:t>
            </a:r>
            <a:r>
              <a:rPr lang="tr-TR" dirty="0" smtClean="0"/>
              <a:t>düşmeyiniz.</a:t>
            </a:r>
          </a:p>
          <a:p>
            <a:r>
              <a:rPr lang="tr-TR" dirty="0" smtClean="0"/>
              <a:t>Belirli </a:t>
            </a:r>
            <a:r>
              <a:rPr lang="tr-TR" dirty="0"/>
              <a:t>bir eşiğin altındaki </a:t>
            </a:r>
            <a:r>
              <a:rPr lang="tr-TR" b="1" dirty="0" smtClean="0"/>
              <a:t>kaçaklar</a:t>
            </a:r>
            <a:r>
              <a:rPr lang="tr-TR" dirty="0"/>
              <a:t> </a:t>
            </a:r>
            <a:r>
              <a:rPr lang="tr-TR" u="sng" dirty="0" smtClean="0"/>
              <a:t>ihmal edilebilir </a:t>
            </a:r>
            <a:r>
              <a:rPr lang="tr-TR" dirty="0" smtClean="0"/>
              <a:t>diye düşünebilirsiniz. </a:t>
            </a:r>
          </a:p>
          <a:p>
            <a:r>
              <a:rPr lang="tr-TR" b="1" dirty="0" smtClean="0">
                <a:solidFill>
                  <a:srgbClr val="FF0000"/>
                </a:solidFill>
              </a:rPr>
              <a:t>Fakat</a:t>
            </a:r>
            <a:r>
              <a:rPr lang="tr-TR" dirty="0" smtClean="0"/>
              <a:t>, </a:t>
            </a:r>
            <a:r>
              <a:rPr lang="tr-TR" dirty="0"/>
              <a:t>yavaş seyreden bir </a:t>
            </a:r>
            <a:r>
              <a:rPr lang="tr-TR" b="1" dirty="0" smtClean="0"/>
              <a:t>kaçak</a:t>
            </a:r>
            <a:r>
              <a:rPr lang="tr-TR" dirty="0"/>
              <a:t> </a:t>
            </a:r>
            <a:r>
              <a:rPr lang="tr-TR" dirty="0" smtClean="0"/>
              <a:t>bir süre sonra büyük</a:t>
            </a:r>
            <a:r>
              <a:rPr lang="tr-TR" dirty="0"/>
              <a:t> </a:t>
            </a:r>
            <a:r>
              <a:rPr lang="tr-TR" b="1" dirty="0" smtClean="0"/>
              <a:t>sızıntılar</a:t>
            </a:r>
            <a:r>
              <a:rPr lang="tr-TR" dirty="0" smtClean="0"/>
              <a:t> veya büyük </a:t>
            </a:r>
            <a:r>
              <a:rPr lang="tr-TR" dirty="0" smtClean="0">
                <a:solidFill>
                  <a:srgbClr val="FF0000"/>
                </a:solidFill>
              </a:rPr>
              <a:t>HATALARLA</a:t>
            </a:r>
            <a:r>
              <a:rPr lang="tr-TR" dirty="0" smtClean="0"/>
              <a:t> sonuçlanır</a:t>
            </a:r>
            <a:r>
              <a:rPr lang="tr-TR" dirty="0"/>
              <a:t>.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12</a:t>
            </a:fld>
            <a:endParaRPr lang="tr-TR"/>
          </a:p>
        </p:txBody>
      </p:sp>
    </p:spTree>
    <p:extLst>
      <p:ext uri="{BB962C8B-B14F-4D97-AF65-F5344CB8AC3E}">
        <p14:creationId xmlns:p14="http://schemas.microsoft.com/office/powerpoint/2010/main" val="891093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91264" cy="1143000"/>
          </a:xfrm>
        </p:spPr>
        <p:txBody>
          <a:bodyPr>
            <a:normAutofit fontScale="90000"/>
          </a:bodyPr>
          <a:lstStyle/>
          <a:p>
            <a:pPr algn="l"/>
            <a:r>
              <a:rPr lang="tr-TR" b="1" dirty="0" smtClean="0">
                <a:solidFill>
                  <a:srgbClr val="FF0000"/>
                </a:solidFill>
              </a:rPr>
              <a:t>Kaçak nerede </a:t>
            </a:r>
            <a:r>
              <a:rPr lang="tr-TR" sz="2300" b="1" dirty="0" smtClean="0">
                <a:solidFill>
                  <a:srgbClr val="FF0000"/>
                </a:solidFill>
              </a:rPr>
              <a:t>(Hata Azaltma ve Tahmin Tekniği - HATT)</a:t>
            </a:r>
            <a:r>
              <a:rPr lang="tr-TR" sz="2200" dirty="0" smtClean="0"/>
              <a:t>			             (Human Error Reduction Operation - </a:t>
            </a:r>
            <a:r>
              <a:rPr lang="tr-TR" sz="2200" b="1" dirty="0" smtClean="0">
                <a:solidFill>
                  <a:srgbClr val="FF0000"/>
                </a:solidFill>
              </a:rPr>
              <a:t>HERO</a:t>
            </a:r>
            <a:r>
              <a:rPr lang="tr-TR" sz="2200" dirty="0" smtClean="0"/>
              <a:t>)</a:t>
            </a:r>
            <a:endParaRPr lang="tr-TR" sz="2200" dirty="0"/>
          </a:p>
        </p:txBody>
      </p:sp>
      <p:sp>
        <p:nvSpPr>
          <p:cNvPr id="3" name="İçerik Yer Tutucusu 2"/>
          <p:cNvSpPr>
            <a:spLocks noGrp="1"/>
          </p:cNvSpPr>
          <p:nvPr>
            <p:ph idx="1"/>
          </p:nvPr>
        </p:nvSpPr>
        <p:spPr>
          <a:xfrm>
            <a:off x="4211960" y="1484784"/>
            <a:ext cx="4474840" cy="4641379"/>
          </a:xfrm>
        </p:spPr>
        <p:txBody>
          <a:bodyPr>
            <a:normAutofit fontScale="62500" lnSpcReduction="20000"/>
          </a:bodyPr>
          <a:lstStyle/>
          <a:p>
            <a:r>
              <a:rPr lang="tr-TR" sz="3300" dirty="0" smtClean="0"/>
              <a:t>Görevin yapılış biçiminde mi</a:t>
            </a:r>
          </a:p>
          <a:p>
            <a:r>
              <a:rPr lang="tr-TR" sz="3300" dirty="0" smtClean="0"/>
              <a:t>Malzemede mi</a:t>
            </a:r>
          </a:p>
          <a:p>
            <a:r>
              <a:rPr lang="tr-TR" sz="3300" dirty="0" smtClean="0"/>
              <a:t>Sistemde mi</a:t>
            </a:r>
          </a:p>
          <a:p>
            <a:r>
              <a:rPr lang="tr-TR" sz="3300" dirty="0" smtClean="0"/>
              <a:t>İş akışında mı</a:t>
            </a:r>
          </a:p>
          <a:p>
            <a:r>
              <a:rPr lang="tr-TR" sz="3300" dirty="0" smtClean="0"/>
              <a:t>Fiziksel çevrede mi</a:t>
            </a:r>
          </a:p>
          <a:p>
            <a:r>
              <a:rPr lang="tr-TR" sz="3300" dirty="0" smtClean="0"/>
              <a:t>İnsanın malzemeyle olan etkileşiminde mi</a:t>
            </a:r>
          </a:p>
          <a:p>
            <a:r>
              <a:rPr lang="tr-TR" sz="3300" dirty="0" smtClean="0"/>
              <a:t>İnsanın insanla etkileşiminde mi</a:t>
            </a:r>
          </a:p>
          <a:p>
            <a:r>
              <a:rPr lang="tr-TR" sz="3300" dirty="0" smtClean="0"/>
              <a:t>Form doldurma işlemlerinde mi</a:t>
            </a:r>
          </a:p>
          <a:p>
            <a:r>
              <a:rPr lang="tr-TR" sz="3300" dirty="0" smtClean="0"/>
              <a:t>Prosedür ve manuellerde mi</a:t>
            </a:r>
          </a:p>
          <a:p>
            <a:r>
              <a:rPr lang="tr-TR" sz="3300" dirty="0" smtClean="0"/>
              <a:t>Zihinsel düşünme süreçlerinde mi</a:t>
            </a:r>
          </a:p>
          <a:p>
            <a:r>
              <a:rPr lang="tr-TR" sz="3300" dirty="0" smtClean="0"/>
              <a:t>Öğrenme - bilgi yetersizliğinde mi</a:t>
            </a:r>
          </a:p>
          <a:p>
            <a:r>
              <a:rPr lang="tr-TR" sz="3300" dirty="0" smtClean="0"/>
              <a:t>Yönetimde mi</a:t>
            </a:r>
          </a:p>
          <a:p>
            <a:r>
              <a:rPr lang="tr-TR" sz="3300" dirty="0" smtClean="0"/>
              <a:t>Kültürde mi?</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13</a:t>
            </a:fld>
            <a:endParaRPr lang="tr-TR"/>
          </a:p>
        </p:txBody>
      </p:sp>
      <p:pic>
        <p:nvPicPr>
          <p:cNvPr id="7" name="Resim 6"/>
          <p:cNvPicPr/>
          <p:nvPr/>
        </p:nvPicPr>
        <p:blipFill rotWithShape="1">
          <a:blip r:embed="rId2"/>
          <a:srcRect l="36578" t="40992" r="44838" b="23751"/>
          <a:stretch/>
        </p:blipFill>
        <p:spPr bwMode="auto">
          <a:xfrm>
            <a:off x="467544" y="1484784"/>
            <a:ext cx="3528392" cy="4824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01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HKDS</a:t>
            </a:r>
            <a:r>
              <a:rPr lang="tr-TR" dirty="0" smtClean="0"/>
              <a:t> – Hata Karar Destek Sistemi</a:t>
            </a:r>
            <a:endParaRPr lang="tr-TR" dirty="0"/>
          </a:p>
        </p:txBody>
      </p:sp>
      <p:sp>
        <p:nvSpPr>
          <p:cNvPr id="3" name="İçerik Yer Tutucusu 2"/>
          <p:cNvSpPr>
            <a:spLocks noGrp="1"/>
          </p:cNvSpPr>
          <p:nvPr>
            <p:ph idx="1"/>
          </p:nvPr>
        </p:nvSpPr>
        <p:spPr>
          <a:xfrm>
            <a:off x="457200" y="1412776"/>
            <a:ext cx="8363272" cy="4713387"/>
          </a:xfrm>
        </p:spPr>
        <p:txBody>
          <a:bodyPr>
            <a:noAutofit/>
          </a:bodyPr>
          <a:lstStyle/>
          <a:p>
            <a:r>
              <a:rPr lang="tr-TR" sz="2100" dirty="0" smtClean="0"/>
              <a:t>Hataların araştırılmasında geleneksel yöntem «hatayı yapan kişiyi» belirleme esasına dayanır. </a:t>
            </a:r>
          </a:p>
          <a:p>
            <a:r>
              <a:rPr lang="tr-TR" sz="2100" dirty="0" smtClean="0"/>
              <a:t>Sonuç kişinin savunma içine girmesidir. </a:t>
            </a:r>
          </a:p>
          <a:p>
            <a:r>
              <a:rPr lang="tr-TR" sz="2100" dirty="0" smtClean="0"/>
              <a:t>Savunmadan sonra hatanın büyüklüğüne göre ya kişinin işine son verilir veya eğitime alınarak açığını kapatması arzulanır. Bu nedenle kişiler tekrar tekrar eğitime alınırlar. Bu tür eğitimlerin kişiye katkısı çok azdır. Çünkü kişi yine işleri bildiği gibi yapmaya devam edecektir. </a:t>
            </a:r>
          </a:p>
          <a:p>
            <a:r>
              <a:rPr lang="tr-TR" sz="2100" dirty="0" smtClean="0"/>
              <a:t>Ayrıca sadece «kişi» üzerinde durulması nedeniyle hataya yol açan diğer faktörler veya asıl faktörler gözden kaçırılmış olacaktır. </a:t>
            </a:r>
          </a:p>
          <a:p>
            <a:r>
              <a:rPr lang="tr-TR" sz="2100" dirty="0" smtClean="0"/>
              <a:t>Hataya yol açan faktörler değişmediğinden hatalar tekrar ortaya çıkacak insanlar tekrar suçlanacak ve «tekrar eğitime gönderileceklerdir». </a:t>
            </a:r>
          </a:p>
          <a:p>
            <a:r>
              <a:rPr lang="tr-TR" sz="2100" dirty="0" smtClean="0"/>
              <a:t>Bunun için kişileri suçlamak yerine hataları HKDS sistemiyle ele almak gerekir. </a:t>
            </a:r>
            <a:endParaRPr lang="tr-TR" sz="2100"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dirty="0"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14</a:t>
            </a:fld>
            <a:endParaRPr lang="tr-TR"/>
          </a:p>
        </p:txBody>
      </p:sp>
    </p:spTree>
    <p:extLst>
      <p:ext uri="{BB962C8B-B14F-4D97-AF65-F5344CB8AC3E}">
        <p14:creationId xmlns:p14="http://schemas.microsoft.com/office/powerpoint/2010/main" val="2061979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HKDS</a:t>
            </a:r>
            <a:r>
              <a:rPr lang="tr-TR" dirty="0"/>
              <a:t> – Hata Karar Destek Sistemi</a:t>
            </a:r>
          </a:p>
        </p:txBody>
      </p:sp>
      <p:sp>
        <p:nvSpPr>
          <p:cNvPr id="3" name="İçerik Yer Tutucusu 2"/>
          <p:cNvSpPr>
            <a:spLocks noGrp="1"/>
          </p:cNvSpPr>
          <p:nvPr>
            <p:ph idx="1"/>
          </p:nvPr>
        </p:nvSpPr>
        <p:spPr/>
        <p:txBody>
          <a:bodyPr>
            <a:normAutofit lnSpcReduction="10000"/>
          </a:bodyPr>
          <a:lstStyle/>
          <a:p>
            <a:r>
              <a:rPr lang="tr-TR" dirty="0" smtClean="0"/>
              <a:t>HKDS üç temel ilkeye dayanır:</a:t>
            </a:r>
          </a:p>
          <a:p>
            <a:pPr lvl="1"/>
            <a:r>
              <a:rPr lang="tr-TR" dirty="0" smtClean="0"/>
              <a:t>Personel iyi niyetlidir. Elinden gelenin en iyisini yapmaya çalışmıştır. Hatası kasıtlı veya bilinçli değildir.</a:t>
            </a:r>
          </a:p>
          <a:p>
            <a:pPr lvl="1"/>
            <a:r>
              <a:rPr lang="tr-TR" dirty="0" smtClean="0"/>
              <a:t>Hatanın ortaya çıkmasında bir çok faktör rol oynamıştır. Bunlar belirlenmelidir.</a:t>
            </a:r>
          </a:p>
          <a:p>
            <a:pPr lvl="1"/>
            <a:r>
              <a:rPr lang="tr-TR" dirty="0" smtClean="0"/>
              <a:t>Hata ortaya çıkmıştır, ama bunlar yönetilebilir, olumsuz etkileri bütünüyle giderilebilir, azaltılabilir veya gelecekte kişinin daha az hata yapması sağlanabilir.</a:t>
            </a:r>
          </a:p>
          <a:p>
            <a:pPr lvl="1"/>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15</a:t>
            </a:fld>
            <a:endParaRPr lang="tr-TR"/>
          </a:p>
        </p:txBody>
      </p:sp>
    </p:spTree>
    <p:extLst>
      <p:ext uri="{BB962C8B-B14F-4D97-AF65-F5344CB8AC3E}">
        <p14:creationId xmlns:p14="http://schemas.microsoft.com/office/powerpoint/2010/main" val="1631579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HKDS</a:t>
            </a:r>
            <a:r>
              <a:rPr lang="tr-TR" dirty="0"/>
              <a:t> – </a:t>
            </a:r>
            <a:r>
              <a:rPr lang="tr-TR" dirty="0" smtClean="0"/>
              <a:t>Çalışanın iyi niyetli olması</a:t>
            </a:r>
            <a:endParaRPr lang="tr-TR" dirty="0"/>
          </a:p>
        </p:txBody>
      </p:sp>
      <p:sp>
        <p:nvSpPr>
          <p:cNvPr id="3" name="İçerik Yer Tutucusu 2"/>
          <p:cNvSpPr>
            <a:spLocks noGrp="1"/>
          </p:cNvSpPr>
          <p:nvPr>
            <p:ph idx="1"/>
          </p:nvPr>
        </p:nvSpPr>
        <p:spPr>
          <a:xfrm>
            <a:off x="457200" y="1600200"/>
            <a:ext cx="8291264" cy="4525963"/>
          </a:xfrm>
        </p:spPr>
        <p:txBody>
          <a:bodyPr>
            <a:normAutofit fontScale="77500" lnSpcReduction="20000"/>
          </a:bodyPr>
          <a:lstStyle/>
          <a:p>
            <a:r>
              <a:rPr lang="tr-TR" dirty="0" smtClean="0"/>
              <a:t>Hatanın soruşturulmasında veya sorgulanmasında bu prensip çok önemlidir. Geleneksel yaklaşımda personelin «dikkatsiz» veya «ehliyetsiz» olduğuna karar verilirken HKDS’de suçlama yapmadan personelin olayı nasıl değerlendirdiğine bakılır. Personel «suçladığımız kişi» değil, hatanın nedenlerini ortaya çıkarma konusunda </a:t>
            </a:r>
            <a:r>
              <a:rPr lang="tr-TR" b="1" dirty="0" smtClean="0">
                <a:solidFill>
                  <a:srgbClr val="FF0000"/>
                </a:solidFill>
              </a:rPr>
              <a:t>bize yardımcı olan </a:t>
            </a:r>
            <a:r>
              <a:rPr lang="tr-TR" dirty="0" smtClean="0"/>
              <a:t>kişidir. Personelin ehliyetleri, yetenekleri, bilgisi sorulmaz. Disiplin işlemi yapılacağı konusunda imalarda bulunulmaz. Böylece rahatlayan personel yönetime daha fazla yardımcı olmaya başlar. Uygulamada «insanlar suçlanmadan» sistem veya «prosedür» hedef alınır. </a:t>
            </a:r>
          </a:p>
          <a:p>
            <a:r>
              <a:rPr lang="tr-TR" dirty="0" smtClean="0"/>
              <a:t>Hedef personeli «eğitmekten» sistemi güçlendirmeye yönelmiştir.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16</a:t>
            </a:fld>
            <a:endParaRPr lang="tr-TR"/>
          </a:p>
        </p:txBody>
      </p:sp>
    </p:spTree>
    <p:extLst>
      <p:ext uri="{BB962C8B-B14F-4D97-AF65-F5344CB8AC3E}">
        <p14:creationId xmlns:p14="http://schemas.microsoft.com/office/powerpoint/2010/main" val="102553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HKDS</a:t>
            </a:r>
            <a:r>
              <a:rPr lang="tr-TR" dirty="0"/>
              <a:t> – </a:t>
            </a:r>
            <a:r>
              <a:rPr lang="tr-TR" dirty="0" smtClean="0"/>
              <a:t>Çoklu faktör etkeni</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t>Personel günlük çalışma hayatında başından geçen hataların </a:t>
            </a:r>
            <a:r>
              <a:rPr lang="tr-TR" u="sng" dirty="0" smtClean="0">
                <a:solidFill>
                  <a:srgbClr val="FF0000"/>
                </a:solidFill>
              </a:rPr>
              <a:t>bir çok faktör nedeniyle </a:t>
            </a:r>
            <a:r>
              <a:rPr lang="tr-TR" dirty="0" smtClean="0"/>
              <a:t>ortaya çıkığının farkındadır. </a:t>
            </a:r>
          </a:p>
          <a:p>
            <a:pPr lvl="1"/>
            <a:r>
              <a:rPr lang="tr-TR" dirty="0" smtClean="0"/>
              <a:t>Anlaşılması zor olan bir takım bilgiler, hesaplamalar</a:t>
            </a:r>
          </a:p>
          <a:p>
            <a:pPr lvl="1"/>
            <a:r>
              <a:rPr lang="tr-TR" dirty="0" smtClean="0"/>
              <a:t>Yazılı iş emirlerinin uygun terimlerle ifade edilmemesi</a:t>
            </a:r>
          </a:p>
          <a:p>
            <a:pPr lvl="1"/>
            <a:r>
              <a:rPr lang="tr-TR" dirty="0" smtClean="0"/>
              <a:t>Yetersiz ışıklandırma, teknik şartlar, yetersiz malzeme</a:t>
            </a:r>
          </a:p>
          <a:p>
            <a:pPr lvl="1"/>
            <a:r>
              <a:rPr lang="tr-TR" dirty="0" smtClean="0"/>
              <a:t>Vardiyalar arasında yetersiz haberleşme olması</a:t>
            </a:r>
          </a:p>
          <a:p>
            <a:pPr lvl="1"/>
            <a:r>
              <a:rPr lang="tr-TR" dirty="0" smtClean="0"/>
              <a:t>Prosedür ve talimattaki uygulamanın artık geçersiz olması</a:t>
            </a:r>
          </a:p>
          <a:p>
            <a:pPr lvl="1"/>
            <a:r>
              <a:rPr lang="tr-TR" dirty="0" smtClean="0"/>
              <a:t>İş arkadaşlarının veya yöneticinin olumsuz tavırları </a:t>
            </a:r>
          </a:p>
          <a:p>
            <a:r>
              <a:rPr lang="tr-TR" dirty="0" smtClean="0"/>
              <a:t>Personel bu olumsuz faktörlerle ilgilenmek için sonunda kendi özel stratejilerini geliştirir. </a:t>
            </a:r>
          </a:p>
          <a:p>
            <a:r>
              <a:rPr lang="tr-TR" dirty="0" smtClean="0"/>
              <a:t>HKDS’nin amacı başarılı bir şekilde uygulanan bu stratejileri açığa çıkarmak ve çalışan </a:t>
            </a:r>
            <a:r>
              <a:rPr lang="tr-TR" dirty="0"/>
              <a:t>diğer </a:t>
            </a:r>
            <a:r>
              <a:rPr lang="tr-TR" dirty="0" smtClean="0"/>
              <a:t>personelle paylaşmaktır.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17</a:t>
            </a:fld>
            <a:endParaRPr lang="tr-TR"/>
          </a:p>
        </p:txBody>
      </p:sp>
    </p:spTree>
    <p:extLst>
      <p:ext uri="{BB962C8B-B14F-4D97-AF65-F5344CB8AC3E}">
        <p14:creationId xmlns:p14="http://schemas.microsoft.com/office/powerpoint/2010/main" val="1570438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HKDS</a:t>
            </a:r>
            <a:r>
              <a:rPr lang="tr-TR" dirty="0"/>
              <a:t> – </a:t>
            </a:r>
            <a:r>
              <a:rPr lang="tr-TR" dirty="0" smtClean="0"/>
              <a:t>Hataların yönetilebilirliği</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t>HKDS sistemiyle kapsamlı bir inceleme ve değerlendirme yapıldığı zaman ortaya çıkan hataların çoğunun yönetilebilir olduğu anlaşılır. Bu kapsamda;</a:t>
            </a:r>
          </a:p>
          <a:p>
            <a:pPr lvl="1"/>
            <a:r>
              <a:rPr lang="tr-TR" dirty="0" smtClean="0"/>
              <a:t>Süreçler değiştirilebilir.</a:t>
            </a:r>
          </a:p>
          <a:p>
            <a:pPr lvl="1"/>
            <a:r>
              <a:rPr lang="tr-TR" dirty="0" smtClean="0"/>
              <a:t>Yönergeler, prosedürlerde değişiklik yapılabilir.</a:t>
            </a:r>
          </a:p>
          <a:p>
            <a:pPr lvl="1"/>
            <a:r>
              <a:rPr lang="tr-TR" dirty="0" smtClean="0"/>
              <a:t>Teknik yetersizlikler giderilebilir.</a:t>
            </a:r>
          </a:p>
          <a:p>
            <a:pPr lvl="1"/>
            <a:r>
              <a:rPr lang="tr-TR" dirty="0" smtClean="0"/>
              <a:t>Hatalı ürün veya hizmet üzerinde işlem yapılarak kullanılabilecek hale getirilebilir.</a:t>
            </a:r>
          </a:p>
          <a:p>
            <a:pPr lvl="1"/>
            <a:r>
              <a:rPr lang="tr-TR" dirty="0" smtClean="0"/>
              <a:t>Personel eğitilebilir ve kendisine yeni davranışlar kazandırılabilir. </a:t>
            </a:r>
          </a:p>
          <a:p>
            <a:r>
              <a:rPr lang="tr-TR" dirty="0" smtClean="0"/>
              <a:t>Hatalar ÇOKLU BİR ŞEKİLDE YÖNETİLDİĞİ, birden fazla faktöre aynı zamanda müdahale edildiği için hataların ortaya çıkma olasılığı azalır, personelin motivasyonu bozulmaz, daha dikkatli olması sağlanır.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18</a:t>
            </a:fld>
            <a:endParaRPr lang="tr-TR"/>
          </a:p>
        </p:txBody>
      </p:sp>
    </p:spTree>
    <p:extLst>
      <p:ext uri="{BB962C8B-B14F-4D97-AF65-F5344CB8AC3E}">
        <p14:creationId xmlns:p14="http://schemas.microsoft.com/office/powerpoint/2010/main" val="2280333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rgbClr val="FF0000"/>
                </a:solidFill>
              </a:rPr>
              <a:t>HKDS – </a:t>
            </a:r>
            <a:r>
              <a:rPr lang="tr-TR" b="1" dirty="0" smtClean="0"/>
              <a:t>Süreç nasıl çalışır</a:t>
            </a:r>
            <a:br>
              <a:rPr lang="tr-TR" b="1" dirty="0" smtClean="0"/>
            </a:br>
            <a:r>
              <a:rPr lang="tr-TR" sz="2000" u="sng" dirty="0"/>
              <a:t>Hata Karar Destek Sistemi</a:t>
            </a:r>
            <a:r>
              <a:rPr lang="tr-TR" sz="2000" dirty="0"/>
              <a:t> beş aşamada </a:t>
            </a:r>
            <a:r>
              <a:rPr lang="tr-TR" sz="2000" dirty="0" smtClean="0"/>
              <a:t>gerçekleştirilir</a:t>
            </a:r>
            <a:endParaRPr lang="tr-TR" dirty="0"/>
          </a:p>
        </p:txBody>
      </p:sp>
      <p:sp>
        <p:nvSpPr>
          <p:cNvPr id="3" name="İçerik Yer Tutucusu 2"/>
          <p:cNvSpPr>
            <a:spLocks noGrp="1"/>
          </p:cNvSpPr>
          <p:nvPr>
            <p:ph idx="1"/>
          </p:nvPr>
        </p:nvSpPr>
        <p:spPr/>
        <p:txBody>
          <a:bodyPr>
            <a:normAutofit fontScale="70000" lnSpcReduction="20000"/>
          </a:bodyPr>
          <a:lstStyle/>
          <a:p>
            <a:pPr lvl="1"/>
            <a:r>
              <a:rPr lang="tr-TR" dirty="0" smtClean="0"/>
              <a:t>Olay</a:t>
            </a:r>
          </a:p>
          <a:p>
            <a:pPr lvl="2"/>
            <a:r>
              <a:rPr lang="tr-TR" dirty="0" smtClean="0"/>
              <a:t>Olay nedir, nerede, ne zaman ve nasıl olmuştur?</a:t>
            </a:r>
          </a:p>
          <a:p>
            <a:pPr lvl="1"/>
            <a:r>
              <a:rPr lang="tr-TR" dirty="0" smtClean="0"/>
              <a:t>Karar: Hangi birimi, kişiyi ilgilendiriyor? </a:t>
            </a:r>
          </a:p>
          <a:p>
            <a:pPr lvl="2"/>
            <a:r>
              <a:rPr lang="tr-TR" dirty="0" smtClean="0"/>
              <a:t>Hangi birim yöneticisinin sorumluluk alanındadır. Birinci derecede kimi ilgilendiriyor. HKDS analizini kim yapacaktır. </a:t>
            </a:r>
          </a:p>
          <a:p>
            <a:pPr lvl="1"/>
            <a:r>
              <a:rPr lang="tr-TR" dirty="0" smtClean="0"/>
              <a:t>Soruşturma</a:t>
            </a:r>
          </a:p>
          <a:p>
            <a:pPr lvl="2"/>
            <a:r>
              <a:rPr lang="tr-TR" dirty="0" smtClean="0"/>
              <a:t>Birim amiri soruşturmayı HKDS çerçevesinde başlatır. Bu amaçla deneyimli bir personelden yararlanılır. HKDS analizinde bu amaçla hazırlanmış formlardan yararlanılır. Hataya yol açın faktörler ortaya çıkarılır.</a:t>
            </a:r>
          </a:p>
          <a:p>
            <a:pPr lvl="1"/>
            <a:r>
              <a:rPr lang="tr-TR" dirty="0" smtClean="0"/>
              <a:t>Önleme stratejileri</a:t>
            </a:r>
          </a:p>
          <a:p>
            <a:pPr lvl="2"/>
            <a:r>
              <a:rPr lang="tr-TR" dirty="0" smtClean="0"/>
              <a:t>Hatanın önlenmesi ve yönetilme </a:t>
            </a:r>
            <a:r>
              <a:rPr lang="tr-TR" dirty="0"/>
              <a:t>durumu hakkında öneriler belirlenir. </a:t>
            </a:r>
            <a:r>
              <a:rPr lang="tr-TR" dirty="0" smtClean="0"/>
              <a:t>Daha </a:t>
            </a:r>
            <a:r>
              <a:rPr lang="tr-TR" dirty="0"/>
              <a:t>sonra ortaya çıkmasını önlemek için hangi tedbirler alınmalıdır</a:t>
            </a:r>
            <a:r>
              <a:rPr lang="tr-TR" dirty="0" smtClean="0"/>
              <a:t>, ne gibi süreç iyileştirmeleri yapılmalıdır </a:t>
            </a:r>
            <a:r>
              <a:rPr lang="tr-TR" dirty="0"/>
              <a:t>belirtilir</a:t>
            </a:r>
            <a:r>
              <a:rPr lang="tr-TR" dirty="0" smtClean="0"/>
              <a:t>.</a:t>
            </a:r>
          </a:p>
          <a:p>
            <a:pPr lvl="1"/>
            <a:r>
              <a:rPr lang="tr-TR" dirty="0" smtClean="0"/>
              <a:t>Geri besleme</a:t>
            </a:r>
          </a:p>
          <a:p>
            <a:pPr lvl="2"/>
            <a:r>
              <a:rPr lang="tr-TR" dirty="0" smtClean="0"/>
              <a:t>HKDS süreci sonunda hataya muhatap olan kişilere, birim yöneticisine ve üst yönetime geri besleme yapılır. Hatanın muhatabı personel hatanın giderilmesi için yaptığı katkının farkında olmalıdır.  Herkes </a:t>
            </a:r>
            <a:r>
              <a:rPr lang="tr-TR" b="1" dirty="0" smtClean="0">
                <a:solidFill>
                  <a:srgbClr val="FF0000"/>
                </a:solidFill>
              </a:rPr>
              <a:t>NEDENLER, SONUÇLAR </a:t>
            </a:r>
            <a:r>
              <a:rPr lang="tr-TR" dirty="0" smtClean="0"/>
              <a:t>ve </a:t>
            </a:r>
            <a:r>
              <a:rPr lang="tr-TR" b="1" dirty="0" smtClean="0">
                <a:solidFill>
                  <a:srgbClr val="FF0000"/>
                </a:solidFill>
              </a:rPr>
              <a:t>ÖNLEMLER</a:t>
            </a:r>
            <a:r>
              <a:rPr lang="tr-TR" dirty="0" smtClean="0">
                <a:solidFill>
                  <a:srgbClr val="FF0000"/>
                </a:solidFill>
              </a:rPr>
              <a:t> </a:t>
            </a:r>
            <a:r>
              <a:rPr lang="tr-TR" dirty="0" smtClean="0"/>
              <a:t>konusunda haberdar ve bilgi sahibi olur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19</a:t>
            </a:fld>
            <a:endParaRPr lang="tr-TR"/>
          </a:p>
        </p:txBody>
      </p:sp>
    </p:spTree>
    <p:extLst>
      <p:ext uri="{BB962C8B-B14F-4D97-AF65-F5344CB8AC3E}">
        <p14:creationId xmlns:p14="http://schemas.microsoft.com/office/powerpoint/2010/main" val="259959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Hata yönetimi </a:t>
            </a:r>
            <a:endParaRPr lang="tr-TR" dirty="0"/>
          </a:p>
        </p:txBody>
      </p:sp>
      <p:sp>
        <p:nvSpPr>
          <p:cNvPr id="3" name="İçerik Yer Tutucusu 2"/>
          <p:cNvSpPr>
            <a:spLocks noGrp="1"/>
          </p:cNvSpPr>
          <p:nvPr>
            <p:ph idx="1"/>
          </p:nvPr>
        </p:nvSpPr>
        <p:spPr/>
        <p:txBody>
          <a:bodyPr>
            <a:normAutofit fontScale="92500"/>
          </a:bodyPr>
          <a:lstStyle/>
          <a:p>
            <a:r>
              <a:rPr lang="tr-TR" dirty="0" smtClean="0"/>
              <a:t>Yöneticiler, uzmanlar ve mühendisler hataları bütünüyle ortadan kaldırmak isteseler de bunu tam olarak gerçekleştirmek mümkün değildir. Bu yüzden hataların yönetimi daha önemlidir. </a:t>
            </a:r>
          </a:p>
          <a:p>
            <a:r>
              <a:rPr lang="tr-TR" dirty="0" smtClean="0"/>
              <a:t>Hata yönetimi iki kavrama dayanır.</a:t>
            </a:r>
          </a:p>
          <a:p>
            <a:pPr lvl="1"/>
            <a:r>
              <a:rPr lang="tr-TR" dirty="0" smtClean="0"/>
              <a:t>Hataların meydana gelmesini önlemek için tedbir almak.</a:t>
            </a:r>
            <a:r>
              <a:rPr lang="tr-TR" dirty="0"/>
              <a:t> Hataların sayısını azaltmak. </a:t>
            </a:r>
            <a:endParaRPr lang="tr-TR" dirty="0" smtClean="0"/>
          </a:p>
          <a:p>
            <a:pPr lvl="1"/>
            <a:r>
              <a:rPr lang="tr-TR" dirty="0" smtClean="0"/>
              <a:t>Hataların olumsuz etkilerini gidermek veya hataları belli ölçüde iyileştirmek. </a:t>
            </a:r>
            <a:endParaRPr lang="tr-TR" dirty="0"/>
          </a:p>
          <a:p>
            <a:pPr lvl="1"/>
            <a:endParaRPr lang="tr-TR" dirty="0" smtClean="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a:t>
            </a:fld>
            <a:endParaRPr lang="tr-TR"/>
          </a:p>
        </p:txBody>
      </p:sp>
    </p:spTree>
    <p:extLst>
      <p:ext uri="{BB962C8B-B14F-4D97-AF65-F5344CB8AC3E}">
        <p14:creationId xmlns:p14="http://schemas.microsoft.com/office/powerpoint/2010/main" val="80048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HKDS – </a:t>
            </a:r>
            <a:r>
              <a:rPr lang="tr-TR" b="1" dirty="0" smtClean="0"/>
              <a:t>Süreci</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20</a:t>
            </a:fld>
            <a:endParaRPr lang="tr-TR"/>
          </a:p>
        </p:txBody>
      </p:sp>
      <p:pic>
        <p:nvPicPr>
          <p:cNvPr id="7" name="Resim 6"/>
          <p:cNvPicPr/>
          <p:nvPr/>
        </p:nvPicPr>
        <p:blipFill rotWithShape="1">
          <a:blip r:embed="rId2"/>
          <a:srcRect l="25071" t="30992" r="34662" b="21901"/>
          <a:stretch/>
        </p:blipFill>
        <p:spPr bwMode="auto">
          <a:xfrm>
            <a:off x="683568" y="1340768"/>
            <a:ext cx="8064896" cy="4824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0833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HKDS - </a:t>
            </a:r>
            <a:r>
              <a:rPr lang="tr-TR" b="1" dirty="0" smtClean="0"/>
              <a:t>Yönetimin kararlı olması</a:t>
            </a:r>
            <a:endParaRPr lang="tr-TR" dirty="0"/>
          </a:p>
        </p:txBody>
      </p:sp>
      <p:sp>
        <p:nvSpPr>
          <p:cNvPr id="3" name="İçerik Yer Tutucusu 2"/>
          <p:cNvSpPr>
            <a:spLocks noGrp="1"/>
          </p:cNvSpPr>
          <p:nvPr>
            <p:ph idx="1"/>
          </p:nvPr>
        </p:nvSpPr>
        <p:spPr/>
        <p:txBody>
          <a:bodyPr>
            <a:normAutofit fontScale="70000" lnSpcReduction="20000"/>
          </a:bodyPr>
          <a:lstStyle/>
          <a:p>
            <a:r>
              <a:rPr lang="tr-TR" sz="3300" dirty="0" smtClean="0"/>
              <a:t>HKDS’nin başarısı yönetimin kararlı olmasına ve süreci başarıyla yönetmesine bağlıdır. </a:t>
            </a:r>
          </a:p>
          <a:p>
            <a:r>
              <a:rPr lang="tr-TR" sz="3300" dirty="0" smtClean="0"/>
              <a:t>HKDS uzun vadeli bir uygulamadır. Hemen kısa sürede sonuç alınacak pratik bir uygulama olarak görülmemelidir.</a:t>
            </a:r>
          </a:p>
          <a:p>
            <a:r>
              <a:rPr lang="tr-TR" sz="3300" dirty="0" smtClean="0"/>
              <a:t>HKDS uygulaması sonunda takımlar dağıtılmamalı, insanlar işlerini kaybetmemelidir.</a:t>
            </a:r>
          </a:p>
          <a:p>
            <a:r>
              <a:rPr lang="tr-TR" sz="3300" dirty="0" smtClean="0"/>
              <a:t>İnsanların normal iş yükleri aynen devam etmelidir. Bir takım işler veya görevler onlardan alınmamalıdır. </a:t>
            </a:r>
          </a:p>
          <a:p>
            <a:r>
              <a:rPr lang="tr-TR" sz="3300" dirty="0" smtClean="0"/>
              <a:t>Bütün birimlerdeki yöneticiler HKDS’yi uygulamaya devam etmeli süreci ve sistemi iyileştirmeye çalışmalıdır. </a:t>
            </a:r>
          </a:p>
          <a:p>
            <a:r>
              <a:rPr lang="tr-TR" sz="3300" dirty="0" smtClean="0"/>
              <a:t>HKDS’de görev alacak kişiler normal olarak yaptıkları işlere devam etmeli, fakat HKDS sisteminin nasıl çalışacağı, dikkatli ve özenli bir HKDS’nin nasıl yapılacağı konusunda ayrıca eğitilmelidirler.</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21</a:t>
            </a:fld>
            <a:endParaRPr lang="tr-TR"/>
          </a:p>
        </p:txBody>
      </p:sp>
    </p:spTree>
    <p:extLst>
      <p:ext uri="{BB962C8B-B14F-4D97-AF65-F5344CB8AC3E}">
        <p14:creationId xmlns:p14="http://schemas.microsoft.com/office/powerpoint/2010/main" val="372088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Hataları önlemek</a:t>
            </a:r>
            <a:endParaRPr lang="tr-TR" dirty="0"/>
          </a:p>
        </p:txBody>
      </p:sp>
      <p:sp>
        <p:nvSpPr>
          <p:cNvPr id="3" name="İçerik Yer Tutucusu 2"/>
          <p:cNvSpPr>
            <a:spLocks noGrp="1"/>
          </p:cNvSpPr>
          <p:nvPr>
            <p:ph idx="1"/>
          </p:nvPr>
        </p:nvSpPr>
        <p:spPr/>
        <p:txBody>
          <a:bodyPr>
            <a:normAutofit fontScale="62500" lnSpcReduction="20000"/>
          </a:bodyPr>
          <a:lstStyle/>
          <a:p>
            <a:r>
              <a:rPr lang="tr-TR" dirty="0" smtClean="0"/>
              <a:t>Hatalar daha çok nerede ortaya çıkıyor ve onları önlemek için ne yapmak gerekiyor</a:t>
            </a:r>
          </a:p>
          <a:p>
            <a:r>
              <a:rPr lang="tr-TR" dirty="0" smtClean="0"/>
              <a:t>Vukuat </a:t>
            </a:r>
            <a:r>
              <a:rPr lang="tr-TR" dirty="0"/>
              <a:t>R</a:t>
            </a:r>
            <a:r>
              <a:rPr lang="tr-TR" dirty="0" smtClean="0"/>
              <a:t>aporlama </a:t>
            </a:r>
            <a:r>
              <a:rPr lang="tr-TR" dirty="0"/>
              <a:t>Ş</a:t>
            </a:r>
            <a:r>
              <a:rPr lang="tr-TR" dirty="0" smtClean="0"/>
              <a:t>emaları geliştirmek. Vukuat raporlaması AB ülkelerinde </a:t>
            </a:r>
            <a:r>
              <a:rPr lang="tr-TR" i="1" dirty="0" smtClean="0"/>
              <a:t>AB 376/2014 </a:t>
            </a:r>
            <a:r>
              <a:rPr lang="tr-TR" i="1" dirty="0"/>
              <a:t>Yönetmeliği</a:t>
            </a:r>
            <a:r>
              <a:rPr lang="tr-TR" dirty="0"/>
              <a:t> </a:t>
            </a:r>
            <a:r>
              <a:rPr lang="tr-TR" dirty="0" smtClean="0"/>
              <a:t> gereğince zorunlu olan bir uygulamadır. </a:t>
            </a:r>
            <a:r>
              <a:rPr lang="tr-TR" dirty="0" smtClean="0">
                <a:solidFill>
                  <a:srgbClr val="FF0000"/>
                </a:solidFill>
              </a:rPr>
              <a:t>Vukuat;</a:t>
            </a:r>
            <a:r>
              <a:rPr lang="tr-TR" dirty="0" smtClean="0"/>
              <a:t> uçağın, yolcuların, çalışanların veya diğer insanların güvenliğini tehlikeye sokan herhangi bir hadise, olay veya kazadır. Vukuat halinde rapor düzenlenir havacılık kurumunun yönetimine bildirilir. Aşağıdaki birimleri vukuat raporlaması yaparlar:</a:t>
            </a:r>
          </a:p>
          <a:p>
            <a:pPr lvl="1"/>
            <a:r>
              <a:rPr lang="tr-TR" dirty="0" smtClean="0"/>
              <a:t>Navigasyon (Hava trafik kontrolörlüğü) hizmeti sunan birimler</a:t>
            </a:r>
          </a:p>
          <a:p>
            <a:pPr lvl="1"/>
            <a:r>
              <a:rPr lang="tr-TR" dirty="0" smtClean="0"/>
              <a:t> Yer hizmetleri sunan birimler</a:t>
            </a:r>
          </a:p>
          <a:p>
            <a:pPr lvl="1"/>
            <a:r>
              <a:rPr lang="tr-TR" dirty="0" smtClean="0"/>
              <a:t>Uçak imalatçıları ve tasarımcıları</a:t>
            </a:r>
          </a:p>
          <a:p>
            <a:pPr lvl="1"/>
            <a:r>
              <a:rPr lang="tr-TR" dirty="0" smtClean="0"/>
              <a:t>Lisanslı havaalanları (</a:t>
            </a:r>
            <a:r>
              <a:rPr lang="tr-TR" dirty="0" err="1" smtClean="0"/>
              <a:t>aerodrom</a:t>
            </a:r>
            <a:r>
              <a:rPr lang="tr-TR" dirty="0" smtClean="0"/>
              <a:t>)</a:t>
            </a:r>
          </a:p>
          <a:p>
            <a:pPr lvl="1"/>
            <a:r>
              <a:rPr lang="tr-TR" dirty="0" smtClean="0"/>
              <a:t>Uçak bakım ve teknik servis hizmeti sunan kuruluşlar</a:t>
            </a:r>
          </a:p>
          <a:p>
            <a:r>
              <a:rPr lang="tr-TR" dirty="0" smtClean="0"/>
              <a:t>Havaalanı/</a:t>
            </a:r>
            <a:r>
              <a:rPr lang="tr-TR" dirty="0" err="1" smtClean="0"/>
              <a:t>Aerodrom</a:t>
            </a:r>
            <a:r>
              <a:rPr lang="tr-TR" dirty="0" smtClean="0"/>
              <a:t>: </a:t>
            </a:r>
            <a:r>
              <a:rPr lang="tr-TR" dirty="0"/>
              <a:t>Tamamı veya belirli bir bölümü uçağın iniş, kalkış ve yer hareketlerini yapabilmesi için tasarlanmış yerde veya denizde (binalar, ekipman ve tesisat dahil) tesis edilmiş </a:t>
            </a:r>
            <a:r>
              <a:rPr lang="tr-TR" dirty="0" smtClean="0"/>
              <a:t>alan demektir.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a:t>
            </a:fld>
            <a:endParaRPr lang="tr-TR"/>
          </a:p>
        </p:txBody>
      </p:sp>
    </p:spTree>
    <p:extLst>
      <p:ext uri="{BB962C8B-B14F-4D97-AF65-F5344CB8AC3E}">
        <p14:creationId xmlns:p14="http://schemas.microsoft.com/office/powerpoint/2010/main" val="380503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l"/>
            <a:r>
              <a:rPr lang="tr-TR" sz="4000" dirty="0" smtClean="0"/>
              <a:t>Zorunlu raporlama (mors) </a:t>
            </a:r>
            <a:br>
              <a:rPr lang="tr-TR" sz="4000" dirty="0" smtClean="0"/>
            </a:br>
            <a:r>
              <a:rPr lang="tr-TR" sz="4000" dirty="0" smtClean="0"/>
              <a:t>			</a:t>
            </a:r>
            <a:r>
              <a:rPr lang="tr-TR" sz="4000" dirty="0" smtClean="0">
                <a:solidFill>
                  <a:srgbClr val="FF0000"/>
                </a:solidFill>
              </a:rPr>
              <a:t>Gönüllü raporlama (</a:t>
            </a:r>
            <a:r>
              <a:rPr lang="tr-TR" sz="4000" dirty="0" err="1" smtClean="0">
                <a:solidFill>
                  <a:srgbClr val="FF0000"/>
                </a:solidFill>
              </a:rPr>
              <a:t>vors</a:t>
            </a:r>
            <a:r>
              <a:rPr lang="tr-TR" sz="4000" dirty="0" smtClean="0">
                <a:solidFill>
                  <a:srgbClr val="FF0000"/>
                </a:solidFill>
              </a:rPr>
              <a:t>)</a:t>
            </a:r>
            <a:endParaRPr lang="tr-TR" sz="4000" dirty="0">
              <a:solidFill>
                <a:srgbClr val="FF0000"/>
              </a:solidFill>
            </a:endParaRPr>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4</a:t>
            </a:fld>
            <a:endParaRPr lang="tr-TR"/>
          </a:p>
        </p:txBody>
      </p:sp>
      <p:pic>
        <p:nvPicPr>
          <p:cNvPr id="7" name="Resim 6"/>
          <p:cNvPicPr/>
          <p:nvPr/>
        </p:nvPicPr>
        <p:blipFill rotWithShape="1">
          <a:blip r:embed="rId2"/>
          <a:srcRect l="2803" t="22976" r="54867" b="27402"/>
          <a:stretch/>
        </p:blipFill>
        <p:spPr bwMode="auto">
          <a:xfrm>
            <a:off x="971600" y="1772816"/>
            <a:ext cx="7272808" cy="432048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125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Vukuat zorunlu bildirim raporu</a:t>
            </a:r>
            <a:endParaRPr lang="tr-TR" dirty="0"/>
          </a:p>
        </p:txBody>
      </p:sp>
      <p:sp>
        <p:nvSpPr>
          <p:cNvPr id="3" name="İçerik Yer Tutucusu 2"/>
          <p:cNvSpPr>
            <a:spLocks noGrp="1"/>
          </p:cNvSpPr>
          <p:nvPr>
            <p:ph idx="1"/>
          </p:nvPr>
        </p:nvSpPr>
        <p:spPr>
          <a:xfrm>
            <a:off x="4644008" y="1600200"/>
            <a:ext cx="4042792" cy="4525963"/>
          </a:xfrm>
        </p:spPr>
        <p:txBody>
          <a:bodyPr>
            <a:normAutofit fontScale="92500"/>
          </a:bodyPr>
          <a:lstStyle/>
          <a:p>
            <a:r>
              <a:rPr lang="tr-TR" dirty="0" smtClean="0"/>
              <a:t>Potansiyel zayıf noktalar nelerdir</a:t>
            </a:r>
          </a:p>
          <a:p>
            <a:r>
              <a:rPr lang="tr-TR" dirty="0" smtClean="0"/>
              <a:t>Hata yatkınlığı doğuran davranışlar veya durumlar nelerdir</a:t>
            </a:r>
          </a:p>
          <a:p>
            <a:r>
              <a:rPr lang="tr-TR" dirty="0" smtClean="0"/>
              <a:t>Ne yapılmalıydı</a:t>
            </a:r>
          </a:p>
          <a:p>
            <a:r>
              <a:rPr lang="tr-TR" dirty="0" smtClean="0"/>
              <a:t>Hata hangi koşullarda ortaya çıktı</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5</a:t>
            </a:fld>
            <a:endParaRPr lang="tr-TR"/>
          </a:p>
        </p:txBody>
      </p:sp>
      <p:pic>
        <p:nvPicPr>
          <p:cNvPr id="7" name="Resim 6"/>
          <p:cNvPicPr/>
          <p:nvPr/>
        </p:nvPicPr>
        <p:blipFill rotWithShape="1">
          <a:blip r:embed="rId2"/>
          <a:srcRect l="29646" t="10444" r="30826" b="5983"/>
          <a:stretch/>
        </p:blipFill>
        <p:spPr bwMode="auto">
          <a:xfrm>
            <a:off x="467544" y="1556792"/>
            <a:ext cx="4104456"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36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Hata yönetiminin amaçları </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t>Bireylerin veya takımların hata sorumluluklarını en aza indirmek</a:t>
            </a:r>
          </a:p>
          <a:p>
            <a:r>
              <a:rPr lang="tr-TR" dirty="0" smtClean="0"/>
              <a:t>Belirli görevlerde veya işlerde sık ortaya çıkan hata olasılığını azaltmak</a:t>
            </a:r>
          </a:p>
          <a:p>
            <a:r>
              <a:rPr lang="tr-TR" dirty="0" smtClean="0"/>
              <a:t>İşyerinde hataya neden olan faktörleri belirlemek, nedenlerini araştırmak ve bunları ortadan kaldırmak</a:t>
            </a:r>
          </a:p>
          <a:p>
            <a:r>
              <a:rPr lang="tr-TR" dirty="0" smtClean="0"/>
              <a:t>Hata araştırması yapmak ve geliştirmek</a:t>
            </a:r>
          </a:p>
          <a:p>
            <a:r>
              <a:rPr lang="tr-TR" dirty="0" smtClean="0"/>
              <a:t>İşyerinde veya sistemde hata toleransını en aza indirmek</a:t>
            </a:r>
          </a:p>
          <a:p>
            <a:r>
              <a:rPr lang="tr-TR" dirty="0" smtClean="0"/>
              <a:t>Operasyon veya yönetimdeki gizli hata faktörlerini ortaya çıkarmak </a:t>
            </a:r>
          </a:p>
          <a:p>
            <a:r>
              <a:rPr lang="tr-TR" dirty="0" smtClean="0"/>
              <a:t>İşletmeyi insan hatalarına karşı daha dayanıklı ve güçlü hale getirmek</a:t>
            </a:r>
          </a:p>
          <a:p>
            <a:endParaRPr lang="tr-TR" dirty="0" smtClean="0"/>
          </a:p>
          <a:p>
            <a:endParaRPr lang="tr-TR" dirty="0" smtClean="0"/>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6</a:t>
            </a:fld>
            <a:endParaRPr lang="tr-TR"/>
          </a:p>
        </p:txBody>
      </p:sp>
    </p:spTree>
    <p:extLst>
      <p:ext uri="{BB962C8B-B14F-4D97-AF65-F5344CB8AC3E}">
        <p14:creationId xmlns:p14="http://schemas.microsoft.com/office/powerpoint/2010/main" val="76952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Hata yönetimi</a:t>
            </a:r>
            <a:endParaRPr lang="tr-TR" dirty="0"/>
          </a:p>
        </p:txBody>
      </p:sp>
      <p:sp>
        <p:nvSpPr>
          <p:cNvPr id="3" name="İçerik Yer Tutucusu 2"/>
          <p:cNvSpPr>
            <a:spLocks noGrp="1"/>
          </p:cNvSpPr>
          <p:nvPr>
            <p:ph idx="1"/>
          </p:nvPr>
        </p:nvSpPr>
        <p:spPr/>
        <p:txBody>
          <a:bodyPr/>
          <a:lstStyle/>
          <a:p>
            <a:r>
              <a:rPr lang="tr-TR" dirty="0" smtClean="0"/>
              <a:t>Hata yönetimi işletmenin tüm birimlerinin sürece katılmalarını gerektirir</a:t>
            </a:r>
            <a:r>
              <a:rPr lang="tr-TR" dirty="0" smtClean="0">
                <a:solidFill>
                  <a:srgbClr val="FF0000"/>
                </a:solidFill>
              </a:rPr>
              <a:t>. İnsan Faktörü </a:t>
            </a:r>
            <a:r>
              <a:rPr lang="tr-TR" dirty="0" smtClean="0"/>
              <a:t>ve </a:t>
            </a:r>
            <a:r>
              <a:rPr lang="tr-TR" dirty="0" smtClean="0">
                <a:solidFill>
                  <a:srgbClr val="FF0000"/>
                </a:solidFill>
              </a:rPr>
              <a:t>Hata Yönetimi </a:t>
            </a:r>
            <a:r>
              <a:rPr lang="tr-TR" dirty="0" smtClean="0"/>
              <a:t>sadece bedensel işlerle ilgili değildir. İşletmenin tüm sistemlerinin ve faaliyet modüllerinin hataları azaltma ve önleme felsefesine göre tasarlanması gerekir. Eğitim süreçlerinde, risk yönetiminde hata önleme faktörü her zaman göz önünde bulundurulur.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7</a:t>
            </a:fld>
            <a:endParaRPr lang="tr-TR"/>
          </a:p>
        </p:txBody>
      </p:sp>
    </p:spTree>
    <p:extLst>
      <p:ext uri="{BB962C8B-B14F-4D97-AF65-F5344CB8AC3E}">
        <p14:creationId xmlns:p14="http://schemas.microsoft.com/office/powerpoint/2010/main" val="261164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Hata yönetimi</a:t>
            </a:r>
          </a:p>
        </p:txBody>
      </p:sp>
      <p:sp>
        <p:nvSpPr>
          <p:cNvPr id="3" name="İçerik Yer Tutucusu 2"/>
          <p:cNvSpPr>
            <a:spLocks noGrp="1"/>
          </p:cNvSpPr>
          <p:nvPr>
            <p:ph idx="1"/>
          </p:nvPr>
        </p:nvSpPr>
        <p:spPr/>
        <p:txBody>
          <a:bodyPr>
            <a:normAutofit fontScale="62500" lnSpcReduction="20000"/>
          </a:bodyPr>
          <a:lstStyle/>
          <a:p>
            <a:r>
              <a:rPr lang="tr-TR" dirty="0" smtClean="0"/>
              <a:t>Hata yönetiminde  iki faktör önemlidir</a:t>
            </a:r>
          </a:p>
          <a:p>
            <a:pPr lvl="1"/>
            <a:r>
              <a:rPr lang="tr-TR" dirty="0" smtClean="0"/>
              <a:t>Emniyetli olmayan hareketler ve uçuşa elverişliliği önleyen teknik durumlar </a:t>
            </a:r>
          </a:p>
          <a:p>
            <a:pPr lvl="1"/>
            <a:r>
              <a:rPr lang="tr-TR" dirty="0" smtClean="0"/>
              <a:t>Sistemdeki açıkları tespit etme ve gidermedeki başarısızlıklar</a:t>
            </a:r>
          </a:p>
          <a:p>
            <a:r>
              <a:rPr lang="tr-TR" dirty="0" smtClean="0"/>
              <a:t>Hatalarda insanlar öncelikle hangi işlemin veya işlemlerin doğru ve olması gerektiği gibi yapılmadığını düşünürler. Uçağa dokunan, uçakla ilgili bir işlemi yapan kişi veya kişilerin hareketleri, davranışları ve işlemleri sorgulanır. Daha sonra ilgilerini teknik konulara yöneltirler. Hiçbir hata sadece tek bir kişinin kabahati değildir. Hatalar birbirine eklemlenerek ardışık olarak bir dizi meydana getirir, bu yüzden hatalı işlemler kadar bu işlemlerin zamanında yakalanamaması, tespit edilip önlem alınamaması da ciddi bir sorundur. </a:t>
            </a:r>
          </a:p>
          <a:p>
            <a:r>
              <a:rPr lang="tr-TR" dirty="0" smtClean="0"/>
              <a:t>Belki insan hatalarını bütünüyle ortadan kaldıramayız ama kuracağımız kontrol ve denetim sistemleriyle hataları daha etkin bir şekilde yönetebiliriz.  Sistemleri yönetmek, insanları yönetmekten daha kolaydır. </a:t>
            </a:r>
          </a:p>
          <a:p>
            <a:r>
              <a:rPr lang="tr-TR" dirty="0" smtClean="0"/>
              <a:t>Hata yönetiminde belli bir düşünce mekanizmasından hareket edilir: Hatanın nedeni ne? </a:t>
            </a:r>
            <a:r>
              <a:rPr lang="tr-TR" b="1" dirty="0" smtClean="0">
                <a:solidFill>
                  <a:srgbClr val="FF0000"/>
                </a:solidFill>
              </a:rPr>
              <a:t>İNSAN, GÖREV, İŞYERİ, İŞLETME</a:t>
            </a:r>
            <a:r>
              <a:rPr lang="tr-TR" dirty="0" smtClean="0"/>
              <a:t>?</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8</a:t>
            </a:fld>
            <a:endParaRPr lang="tr-TR"/>
          </a:p>
        </p:txBody>
      </p:sp>
    </p:spTree>
    <p:extLst>
      <p:ext uri="{BB962C8B-B14F-4D97-AF65-F5344CB8AC3E}">
        <p14:creationId xmlns:p14="http://schemas.microsoft.com/office/powerpoint/2010/main" val="1207760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İşletmeler çoğunlukla insan üzerinde dururlar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15.02.2018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9</a:t>
            </a:fld>
            <a:endParaRPr lang="tr-TR"/>
          </a:p>
        </p:txBody>
      </p:sp>
      <p:pic>
        <p:nvPicPr>
          <p:cNvPr id="7" name="Resim 6"/>
          <p:cNvPicPr/>
          <p:nvPr/>
        </p:nvPicPr>
        <p:blipFill rotWithShape="1">
          <a:blip r:embed="rId2"/>
          <a:srcRect l="12685" t="8877" r="19026" b="16951"/>
          <a:stretch/>
        </p:blipFill>
        <p:spPr bwMode="auto">
          <a:xfrm>
            <a:off x="467544" y="1505612"/>
            <a:ext cx="8352928" cy="48037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48125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14095</TotalTime>
  <Words>1469</Words>
  <Application>Microsoft Office PowerPoint</Application>
  <PresentationFormat>Ekran Gösterisi (4:3)</PresentationFormat>
  <Paragraphs>176</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EASA Part 66 için Module 9: Human Factors Lisans Sınıfı:  B1 ve B2  Hatalardan Kaçınma ve Hataların Yönetimi– 9.8(b) </vt:lpstr>
      <vt:lpstr>Hata yönetimi </vt:lpstr>
      <vt:lpstr>Hataları önlemek</vt:lpstr>
      <vt:lpstr>Zorunlu raporlama (mors)     Gönüllü raporlama (vors)</vt:lpstr>
      <vt:lpstr>Vukuat zorunlu bildirim raporu</vt:lpstr>
      <vt:lpstr>Hata yönetiminin amaçları </vt:lpstr>
      <vt:lpstr>Hata yönetimi</vt:lpstr>
      <vt:lpstr>Hata yönetimi</vt:lpstr>
      <vt:lpstr>İşletmeler çoğunlukla insan üzerinde dururlar</vt:lpstr>
      <vt:lpstr>Suçla veya eğit, prosedürü gözden geçir, zihnindeki eksik parçayı bul… Hata nerede?</vt:lpstr>
      <vt:lpstr>Önleme mi yönetim mi?</vt:lpstr>
      <vt:lpstr>Kaçaklar</vt:lpstr>
      <vt:lpstr>Kaçak nerede (Hata Azaltma ve Tahmin Tekniği - HATT)                (Human Error Reduction Operation - HERO)</vt:lpstr>
      <vt:lpstr>HKDS – Hata Karar Destek Sistemi</vt:lpstr>
      <vt:lpstr>HKDS – Hata Karar Destek Sistemi</vt:lpstr>
      <vt:lpstr>HKDS – Çalışanın iyi niyetli olması</vt:lpstr>
      <vt:lpstr>HKDS – Çoklu faktör etkeni</vt:lpstr>
      <vt:lpstr>HKDS – Hataların yönetilebilirliği</vt:lpstr>
      <vt:lpstr>HKDS – Süreç nasıl çalışır Hata Karar Destek Sistemi beş aşamada gerçekleştirilir</vt:lpstr>
      <vt:lpstr>HKDS – Süreci</vt:lpstr>
      <vt:lpstr>HKDS - Yönetimin kararlı olması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Performansı Etkileyen Faktörler</dc:title>
  <dc:creator>Hüner ŞENCAN</dc:creator>
  <cp:lastModifiedBy>Hüner ŞENCAN</cp:lastModifiedBy>
  <cp:revision>304</cp:revision>
  <cp:lastPrinted>2018-01-29T12:24:59Z</cp:lastPrinted>
  <dcterms:created xsi:type="dcterms:W3CDTF">2017-11-15T08:40:41Z</dcterms:created>
  <dcterms:modified xsi:type="dcterms:W3CDTF">2018-02-15T14:52:33Z</dcterms:modified>
</cp:coreProperties>
</file>