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58" r:id="rId4"/>
    <p:sldId id="261" r:id="rId5"/>
    <p:sldId id="262" r:id="rId6"/>
    <p:sldId id="265" r:id="rId7"/>
    <p:sldId id="266" r:id="rId8"/>
    <p:sldId id="263" r:id="rId9"/>
    <p:sldId id="264" r:id="rId10"/>
    <p:sldId id="267" r:id="rId11"/>
    <p:sldId id="268" r:id="rId12"/>
    <p:sldId id="269" r:id="rId13"/>
    <p:sldId id="270" r:id="rId14"/>
    <p:sldId id="271" r:id="rId15"/>
    <p:sldId id="272" r:id="rId16"/>
    <p:sldId id="273" r:id="rId17"/>
    <p:sldId id="259" r:id="rId18"/>
    <p:sldId id="260" r:id="rId19"/>
    <p:sldId id="274" r:id="rId20"/>
    <p:sldId id="275" r:id="rId21"/>
    <p:sldId id="276" r:id="rId22"/>
    <p:sldId id="277" r:id="rId23"/>
    <p:sldId id="278" r:id="rId24"/>
    <p:sldId id="279" r:id="rId25"/>
    <p:sldId id="280" r:id="rId26"/>
    <p:sldId id="281" r:id="rId27"/>
    <p:sldId id="282" r:id="rId28"/>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F3A50166-41AF-4C34-9DCE-E1DCE8AFFED2}">
          <p14:sldIdLst>
            <p14:sldId id="256"/>
            <p14:sldId id="257"/>
            <p14:sldId id="258"/>
            <p14:sldId id="261"/>
            <p14:sldId id="262"/>
            <p14:sldId id="265"/>
            <p14:sldId id="266"/>
            <p14:sldId id="263"/>
            <p14:sldId id="264"/>
            <p14:sldId id="267"/>
            <p14:sldId id="268"/>
            <p14:sldId id="269"/>
            <p14:sldId id="270"/>
            <p14:sldId id="271"/>
            <p14:sldId id="272"/>
            <p14:sldId id="273"/>
            <p14:sldId id="259"/>
            <p14:sldId id="260"/>
            <p14:sldId id="274"/>
            <p14:sldId id="275"/>
            <p14:sldId id="276"/>
            <p14:sldId id="277"/>
            <p14:sldId id="278"/>
            <p14:sldId id="279"/>
            <p14:sldId id="28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9467" autoAdjust="0"/>
  </p:normalViewPr>
  <p:slideViewPr>
    <p:cSldViewPr>
      <p:cViewPr varScale="1">
        <p:scale>
          <a:sx n="70" d="100"/>
          <a:sy n="70" d="100"/>
        </p:scale>
        <p:origin x="-127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D0D9305-C946-47C7-8718-A0CDCBFFC3E5}" type="datetimeFigureOut">
              <a:rPr lang="tr-TR" smtClean="0"/>
              <a:t>01.02.2018</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79915A4-CB96-49D0-B516-02CC3FED67BF}" type="slidenum">
              <a:rPr lang="tr-TR" smtClean="0"/>
              <a:t>‹#›</a:t>
            </a:fld>
            <a:endParaRPr lang="tr-TR"/>
          </a:p>
        </p:txBody>
      </p:sp>
    </p:spTree>
    <p:extLst>
      <p:ext uri="{BB962C8B-B14F-4D97-AF65-F5344CB8AC3E}">
        <p14:creationId xmlns:p14="http://schemas.microsoft.com/office/powerpoint/2010/main" val="19699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E5C1E78-7104-478A-8EB3-0A27C6B765E9}" type="datetime1">
              <a:rPr lang="tr-TR" smtClean="0"/>
              <a:t>01.02.2018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4225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lvl1pPr>
              <a:defRPr>
                <a:solidFill>
                  <a:schemeClr val="tx1"/>
                </a:solidFill>
              </a:defRPr>
            </a:lvl1p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265064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F4CA-1B31-4FEB-B67E-DEC7B5D4B85D}" type="datetime1">
              <a:rPr lang="tr-TR" smtClean="0"/>
              <a:t>01.02.2018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tr-TR" dirty="0" smtClean="0"/>
              <a:t>Prof. Dr. Hüner Şencan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F76F-C135-4C74-B914-C73210BC11CF}" type="slidenum">
              <a:rPr lang="tr-TR" smtClean="0"/>
              <a:t>‹#›</a:t>
            </a:fld>
            <a:endParaRPr lang="tr-TR"/>
          </a:p>
        </p:txBody>
      </p:sp>
    </p:spTree>
    <p:extLst>
      <p:ext uri="{BB962C8B-B14F-4D97-AF65-F5344CB8AC3E}">
        <p14:creationId xmlns:p14="http://schemas.microsoft.com/office/powerpoint/2010/main" val="295942507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86164"/>
            <a:ext cx="7772400" cy="1820773"/>
          </a:xfrm>
        </p:spPr>
        <p:txBody>
          <a:bodyPr>
            <a:normAutofit/>
          </a:bodyPr>
          <a:lstStyle/>
          <a:p>
            <a:r>
              <a:rPr lang="tr-TR" sz="3300" dirty="0"/>
              <a:t>EASA Part </a:t>
            </a:r>
            <a:r>
              <a:rPr lang="tr-TR" sz="3300" dirty="0" smtClean="0"/>
              <a:t>66 için Module 9: Human Factors</a:t>
            </a:r>
            <a:br>
              <a:rPr lang="tr-TR" sz="3300" dirty="0" smtClean="0"/>
            </a:br>
            <a:r>
              <a:rPr lang="tr-TR" sz="1600" dirty="0"/>
              <a:t>Lisans </a:t>
            </a:r>
            <a:r>
              <a:rPr lang="tr-TR" sz="1600" dirty="0" smtClean="0"/>
              <a:t>Sınıfı:  </a:t>
            </a:r>
            <a:r>
              <a:rPr lang="tr-TR" sz="1600" dirty="0"/>
              <a:t>B1 ve B2 </a:t>
            </a:r>
            <a:r>
              <a:rPr lang="tr-TR" dirty="0" smtClean="0"/>
              <a:t/>
            </a:r>
            <a:br>
              <a:rPr lang="tr-TR" dirty="0" smtClean="0"/>
            </a:br>
            <a:r>
              <a:rPr lang="tr-TR" sz="5600" dirty="0" smtClean="0"/>
              <a:t>Takımlarda İletişim</a:t>
            </a:r>
            <a:endParaRPr lang="tr-TR" sz="5600" dirty="0"/>
          </a:p>
        </p:txBody>
      </p:sp>
      <p:sp>
        <p:nvSpPr>
          <p:cNvPr id="3" name="Alt Başlık 2"/>
          <p:cNvSpPr>
            <a:spLocks noGrp="1"/>
          </p:cNvSpPr>
          <p:nvPr>
            <p:ph type="subTitle" idx="1"/>
          </p:nvPr>
        </p:nvSpPr>
        <p:spPr>
          <a:xfrm>
            <a:off x="1371600" y="4437112"/>
            <a:ext cx="6400800" cy="1201688"/>
          </a:xfrm>
        </p:spPr>
        <p:txBody>
          <a:bodyPr/>
          <a:lstStyle/>
          <a:p>
            <a:r>
              <a:rPr lang="tr-TR" sz="2600" dirty="0" smtClean="0"/>
              <a:t>Prof. Dr. Hüner Şencan</a:t>
            </a:r>
          </a:p>
          <a:p>
            <a:r>
              <a:rPr lang="tr-TR" sz="2600" dirty="0" smtClean="0"/>
              <a:t>İstanbul Ticaret Üniversitesi  </a:t>
            </a:r>
          </a:p>
          <a:p>
            <a:endParaRPr lang="tr-TR" dirty="0"/>
          </a:p>
        </p:txBody>
      </p:sp>
      <p:sp>
        <p:nvSpPr>
          <p:cNvPr id="5" name="Metin kutusu 4"/>
          <p:cNvSpPr txBox="1"/>
          <p:nvPr/>
        </p:nvSpPr>
        <p:spPr>
          <a:xfrm>
            <a:off x="611560" y="773996"/>
            <a:ext cx="2880320" cy="369332"/>
          </a:xfrm>
          <a:prstGeom prst="rect">
            <a:avLst/>
          </a:prstGeom>
          <a:noFill/>
        </p:spPr>
        <p:txBody>
          <a:bodyPr wrap="square" rtlCol="0">
            <a:spAutoFit/>
          </a:bodyPr>
          <a:lstStyle/>
          <a:p>
            <a:r>
              <a:rPr lang="tr-TR" dirty="0" smtClean="0"/>
              <a:t>10. Hafta</a:t>
            </a:r>
            <a:endParaRPr lang="tr-TR" dirty="0"/>
          </a:p>
        </p:txBody>
      </p:sp>
    </p:spTree>
    <p:extLst>
      <p:ext uri="{BB962C8B-B14F-4D97-AF65-F5344CB8AC3E}">
        <p14:creationId xmlns:p14="http://schemas.microsoft.com/office/powerpoint/2010/main" val="61143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Vardiya </a:t>
            </a:r>
            <a:r>
              <a:rPr lang="tr-TR" dirty="0" smtClean="0"/>
              <a:t>değişim toplantısı</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Vardiya teslim tutanağı sadece bir belgenin sonraki vardiya amirine teslimden ibaret değildir. Asıl iş ondan sonra başlar. Yeni vardiya elemanları bir araya gelerek kendi aralarında bir toplantı yaparlar ve vardiya teslim tutanağını gözden geçirerek durumu müzakere ederler. Vardiya değişim toplantısı iki kez yapılır. Birincisi işi teslim alışta ve ikincisi işi teslim edişte. Bu toplantılar zaman baskısı olmadan, aceleye getirilmeden dikkatli bir şekilde düzenlenir. Toplantıda teslimat formundaki bilgiler değerlendirilir veya teslimat formuna kayıt edilecek bilgiler yazıya geçirilir.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10</a:t>
            </a:fld>
            <a:endParaRPr lang="tr-TR"/>
          </a:p>
        </p:txBody>
      </p:sp>
    </p:spTree>
    <p:extLst>
      <p:ext uri="{BB962C8B-B14F-4D97-AF65-F5344CB8AC3E}">
        <p14:creationId xmlns:p14="http://schemas.microsoft.com/office/powerpoint/2010/main" val="199936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Vardiya değişim </a:t>
            </a:r>
            <a:r>
              <a:rPr lang="tr-TR" dirty="0" smtClean="0"/>
              <a:t>toplantısında görüşülecek konular</a:t>
            </a:r>
            <a:endParaRPr lang="tr-TR" dirty="0"/>
          </a:p>
        </p:txBody>
      </p:sp>
      <p:sp>
        <p:nvSpPr>
          <p:cNvPr id="3" name="İçerik Yer Tutucusu 2"/>
          <p:cNvSpPr>
            <a:spLocks noGrp="1"/>
          </p:cNvSpPr>
          <p:nvPr>
            <p:ph idx="1"/>
          </p:nvPr>
        </p:nvSpPr>
        <p:spPr/>
        <p:txBody>
          <a:bodyPr>
            <a:normAutofit fontScale="62500" lnSpcReduction="20000"/>
          </a:bodyPr>
          <a:lstStyle/>
          <a:p>
            <a:r>
              <a:rPr lang="tr-TR" sz="3400" dirty="0" smtClean="0"/>
              <a:t>Eldeki iş veya görevler</a:t>
            </a:r>
          </a:p>
          <a:p>
            <a:r>
              <a:rPr lang="tr-TR" sz="3400" dirty="0" smtClean="0"/>
              <a:t>Kullanılan iş kartları</a:t>
            </a:r>
          </a:p>
          <a:p>
            <a:r>
              <a:rPr lang="tr-TR" sz="3400" dirty="0" smtClean="0"/>
              <a:t>Tamamlanan işler veya görevler</a:t>
            </a:r>
          </a:p>
          <a:p>
            <a:r>
              <a:rPr lang="tr-TR" sz="3400" dirty="0" smtClean="0"/>
              <a:t>Karşılaşılan sorunlar, çözülen sorunlar</a:t>
            </a:r>
          </a:p>
          <a:p>
            <a:r>
              <a:rPr lang="tr-TR" sz="3400" dirty="0" smtClean="0"/>
              <a:t>Olağan dışı durumlar, hatalar, sorunlar</a:t>
            </a:r>
          </a:p>
          <a:p>
            <a:r>
              <a:rPr lang="tr-TR" sz="3400" dirty="0" smtClean="0"/>
              <a:t>Mevcut veya ihtiyaç duyulan kaynaklar</a:t>
            </a:r>
          </a:p>
          <a:p>
            <a:r>
              <a:rPr lang="tr-TR" sz="3400" dirty="0" smtClean="0"/>
              <a:t>Çıkarılan parçaların depolandığı yerler</a:t>
            </a:r>
          </a:p>
          <a:p>
            <a:r>
              <a:rPr lang="tr-TR" sz="3400" dirty="0" smtClean="0"/>
              <a:t>Siparişi verilen parçalar ve ne zaman geleceği</a:t>
            </a:r>
          </a:p>
          <a:p>
            <a:r>
              <a:rPr lang="tr-TR" sz="3400" dirty="0" smtClean="0"/>
              <a:t>Parça eksiklikleri</a:t>
            </a:r>
          </a:p>
          <a:p>
            <a:r>
              <a:rPr lang="tr-TR" sz="3400" dirty="0" smtClean="0"/>
              <a:t>Önerilen bir sonra aşama</a:t>
            </a:r>
          </a:p>
          <a:p>
            <a:r>
              <a:rPr lang="tr-TR" sz="3400" dirty="0" smtClean="0"/>
              <a:t>Plancılar, teknik servis ve atölyeler ile iletişim kurulması gereken noktalar</a:t>
            </a:r>
          </a:p>
          <a:p>
            <a:r>
              <a:rPr lang="tr-TR" sz="3400" dirty="0" smtClean="0"/>
              <a:t>Yöneticilerle iletişim kurulması gereken noktalar</a:t>
            </a:r>
          </a:p>
          <a:p>
            <a:r>
              <a:rPr lang="tr-TR" sz="3400" dirty="0" smtClean="0"/>
              <a:t>Süreç iş akış şeması ve şimdi hangi aşamada olunduğunun gösterilmesi</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11</a:t>
            </a:fld>
            <a:endParaRPr lang="tr-TR"/>
          </a:p>
        </p:txBody>
      </p:sp>
    </p:spTree>
    <p:extLst>
      <p:ext uri="{BB962C8B-B14F-4D97-AF65-F5344CB8AC3E}">
        <p14:creationId xmlns:p14="http://schemas.microsoft.com/office/powerpoint/2010/main" val="181468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Bilgisayar ortamında </a:t>
            </a:r>
            <a:br>
              <a:rPr lang="tr-TR" dirty="0" smtClean="0"/>
            </a:br>
            <a:r>
              <a:rPr lang="tr-TR" dirty="0" smtClean="0"/>
              <a:t>İş </a:t>
            </a:r>
            <a:r>
              <a:rPr lang="tr-TR" dirty="0"/>
              <a:t>K</a:t>
            </a:r>
            <a:r>
              <a:rPr lang="tr-TR" dirty="0" smtClean="0"/>
              <a:t>artı veya İş </a:t>
            </a:r>
            <a:r>
              <a:rPr lang="tr-TR" dirty="0"/>
              <a:t>E</a:t>
            </a:r>
            <a:r>
              <a:rPr lang="tr-TR" dirty="0" smtClean="0"/>
              <a:t>mri </a:t>
            </a:r>
            <a:r>
              <a:rPr lang="tr-TR" dirty="0"/>
              <a:t>K</a:t>
            </a:r>
            <a:r>
              <a:rPr lang="tr-TR" dirty="0" smtClean="0"/>
              <a:t>artı</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12</a:t>
            </a:fld>
            <a:endParaRPr lang="tr-TR"/>
          </a:p>
        </p:txBody>
      </p:sp>
      <p:pic>
        <p:nvPicPr>
          <p:cNvPr id="1026" name="Picture 2" descr="http://www.corridor.aero/images/screenShots/ss_workOrderQuote.png"/>
          <p:cNvPicPr>
            <a:picLocks noChangeAspect="1" noChangeArrowheads="1"/>
          </p:cNvPicPr>
          <p:nvPr/>
        </p:nvPicPr>
        <p:blipFill rotWithShape="1">
          <a:blip r:embed="rId2">
            <a:extLst>
              <a:ext uri="{28A0092B-C50C-407E-A947-70E740481C1C}">
                <a14:useLocalDpi xmlns:a14="http://schemas.microsoft.com/office/drawing/2010/main" val="0"/>
              </a:ext>
            </a:extLst>
          </a:blip>
          <a:srcRect b="27012"/>
          <a:stretch/>
        </p:blipFill>
        <p:spPr bwMode="auto">
          <a:xfrm>
            <a:off x="251520" y="1505612"/>
            <a:ext cx="8697963" cy="488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0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İletişim sorunları </a:t>
            </a:r>
            <a:endParaRPr lang="tr-TR" dirty="0"/>
          </a:p>
        </p:txBody>
      </p:sp>
      <p:sp>
        <p:nvSpPr>
          <p:cNvPr id="3" name="İçerik Yer Tutucusu 2"/>
          <p:cNvSpPr>
            <a:spLocks noGrp="1"/>
          </p:cNvSpPr>
          <p:nvPr>
            <p:ph idx="1"/>
          </p:nvPr>
        </p:nvSpPr>
        <p:spPr>
          <a:xfrm>
            <a:off x="457200" y="1268760"/>
            <a:ext cx="8229600" cy="4857403"/>
          </a:xfrm>
        </p:spPr>
        <p:txBody>
          <a:bodyPr>
            <a:normAutofit fontScale="32500" lnSpcReduction="20000"/>
          </a:bodyPr>
          <a:lstStyle/>
          <a:p>
            <a:r>
              <a:rPr lang="tr-TR" sz="5500" dirty="0" smtClean="0"/>
              <a:t>İletişim sorunları üç nedenden kaynaklanır: hiç </a:t>
            </a:r>
            <a:r>
              <a:rPr lang="tr-TR" sz="5500" b="1" dirty="0" smtClean="0"/>
              <a:t>iletişim kurulmaması, zayıf haberleşme</a:t>
            </a:r>
            <a:r>
              <a:rPr lang="tr-TR" sz="5500" dirty="0" smtClean="0"/>
              <a:t> ve </a:t>
            </a:r>
            <a:r>
              <a:rPr lang="tr-TR" sz="5500" b="1" dirty="0" smtClean="0"/>
              <a:t>karşı tarafın anlayacağı varsayımı</a:t>
            </a:r>
            <a:r>
              <a:rPr lang="tr-TR" sz="5500" dirty="0" smtClean="0"/>
              <a:t>.  </a:t>
            </a:r>
            <a:endParaRPr lang="tr-TR" sz="5500" b="1" dirty="0" smtClean="0">
              <a:solidFill>
                <a:srgbClr val="FF0000"/>
              </a:solidFill>
            </a:endParaRPr>
          </a:p>
          <a:p>
            <a:r>
              <a:rPr lang="tr-TR" sz="5500" b="1" dirty="0" smtClean="0">
                <a:solidFill>
                  <a:srgbClr val="FF0000"/>
                </a:solidFill>
              </a:rPr>
              <a:t>İletimin olmaması</a:t>
            </a:r>
            <a:r>
              <a:rPr lang="tr-TR" sz="5500" dirty="0" smtClean="0"/>
              <a:t>; (a) unutmadan, (b) gerek görülmemesinden, (c) duygusal kızgınlıklardan (d) kayıtsızlık veya duyarsızlıktan kaynaklanır ve bu tavırların hepsi problemlidir. Kritik bir bilginin vardiya değişiminde diğer vardiya amirine aktarılmaması veya diğer takımlara bu konuda bilgi verilmemesi ölümcül sonuçlara yol açabilir. </a:t>
            </a:r>
          </a:p>
          <a:p>
            <a:r>
              <a:rPr lang="tr-TR" sz="5500" b="1" dirty="0" smtClean="0">
                <a:solidFill>
                  <a:srgbClr val="FF0000"/>
                </a:solidFill>
              </a:rPr>
              <a:t>Zayıf haberleşme</a:t>
            </a:r>
            <a:r>
              <a:rPr lang="tr-TR" sz="5500" dirty="0" smtClean="0"/>
              <a:t>; (a) bilgilerin eksik veya yetersiz verilmesi (b) zamanında verilmemesi, (c) doğru kişiye verilmemesi, (d) doğru terim ve kelimelerle aktarılmaması halidir. </a:t>
            </a:r>
          </a:p>
          <a:p>
            <a:r>
              <a:rPr lang="tr-TR" sz="5500" b="1" dirty="0" smtClean="0">
                <a:solidFill>
                  <a:srgbClr val="FF0000"/>
                </a:solidFill>
              </a:rPr>
              <a:t>Anlayacağı varsayımı. </a:t>
            </a:r>
            <a:r>
              <a:rPr lang="tr-TR" sz="5500" dirty="0" smtClean="0"/>
              <a:t>Bazen mesajı yazan, gönderen kişi karşı tarafın kullandığı terimleri, kavramları bildiğini ve çok iyi anlayacağını düşünür, zanneder veya varsayar.  Oysa durum hiç de öyle değildir. Deneyim farklılığı, kelimelerin ortamlara göre farklı anlamlara çekilmesi nedeniyle yanlış anlama durumu her zaman mümkündür. Bu nedenle belirsizlikleri en aza çekmek ve kurumun standart terminolojisini kullanmak gerekir. Bunu sağlamak için</a:t>
            </a:r>
          </a:p>
          <a:p>
            <a:pPr lvl="1"/>
            <a:r>
              <a:rPr lang="tr-TR" sz="5200" b="1" dirty="0" smtClean="0">
                <a:solidFill>
                  <a:srgbClr val="FF0000"/>
                </a:solidFill>
              </a:rPr>
              <a:t>Yazmadan veya konuşmadan önce ne söyleyeceğinizi düşününüz.</a:t>
            </a:r>
          </a:p>
          <a:p>
            <a:pPr lvl="1"/>
            <a:r>
              <a:rPr lang="tr-TR" sz="5200" b="1" dirty="0" smtClean="0">
                <a:solidFill>
                  <a:srgbClr val="FF0000"/>
                </a:solidFill>
              </a:rPr>
              <a:t>Açık ve net bir şekilde konuşup  yazınız.</a:t>
            </a:r>
          </a:p>
          <a:p>
            <a:pPr lvl="1"/>
            <a:r>
              <a:rPr lang="tr-TR" sz="5200" b="1" dirty="0" smtClean="0">
                <a:solidFill>
                  <a:srgbClr val="FF0000"/>
                </a:solidFill>
              </a:rPr>
              <a:t>Dikkatli şekilde dinleyiniz ve okuyunuz.</a:t>
            </a:r>
          </a:p>
          <a:p>
            <a:pPr lvl="1"/>
            <a:r>
              <a:rPr lang="tr-TR" sz="5200" b="1" dirty="0" smtClean="0">
                <a:solidFill>
                  <a:srgbClr val="FF0000"/>
                </a:solidFill>
              </a:rPr>
              <a:t>Gerek duyuyorsanız ek açıklama isteyiniz. </a:t>
            </a:r>
          </a:p>
          <a:p>
            <a:pPr lvl="1"/>
            <a:endParaRPr lang="tr-TR" b="1" dirty="0">
              <a:solidFill>
                <a:srgbClr val="FF0000"/>
              </a:solidFill>
            </a:endParaRPr>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13</a:t>
            </a:fld>
            <a:endParaRPr lang="tr-TR"/>
          </a:p>
        </p:txBody>
      </p:sp>
    </p:spTree>
    <p:extLst>
      <p:ext uri="{BB962C8B-B14F-4D97-AF65-F5344CB8AC3E}">
        <p14:creationId xmlns:p14="http://schemas.microsoft.com/office/powerpoint/2010/main" val="429123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Zayıf haberleşmenin </a:t>
            </a:r>
            <a:br>
              <a:rPr lang="tr-TR" dirty="0" smtClean="0"/>
            </a:br>
            <a:r>
              <a:rPr lang="tr-TR" dirty="0" smtClean="0"/>
              <a:t>tehlike yaratacağı alanlar</a:t>
            </a:r>
            <a:endParaRPr lang="tr-TR" dirty="0"/>
          </a:p>
        </p:txBody>
      </p:sp>
      <p:sp>
        <p:nvSpPr>
          <p:cNvPr id="3" name="İçerik Yer Tutucusu 2"/>
          <p:cNvSpPr>
            <a:spLocks noGrp="1"/>
          </p:cNvSpPr>
          <p:nvPr>
            <p:ph idx="1"/>
          </p:nvPr>
        </p:nvSpPr>
        <p:spPr/>
        <p:txBody>
          <a:bodyPr>
            <a:normAutofit fontScale="85000" lnSpcReduction="10000"/>
          </a:bodyPr>
          <a:lstStyle/>
          <a:p>
            <a:r>
              <a:rPr lang="tr-TR" b="1" dirty="0" smtClean="0">
                <a:solidFill>
                  <a:srgbClr val="C00000"/>
                </a:solidFill>
              </a:rPr>
              <a:t>İş</a:t>
            </a:r>
            <a:r>
              <a:rPr lang="tr-TR" dirty="0" smtClean="0"/>
              <a:t> eğer vardiyalı çalışma usulü ile gerçekleştiriliyorsa</a:t>
            </a:r>
          </a:p>
          <a:p>
            <a:r>
              <a:rPr lang="tr-TR" b="1" dirty="0" smtClean="0">
                <a:solidFill>
                  <a:srgbClr val="C00000"/>
                </a:solidFill>
              </a:rPr>
              <a:t>İş</a:t>
            </a:r>
            <a:r>
              <a:rPr lang="tr-TR" dirty="0" smtClean="0"/>
              <a:t> eğer diğer takımlarla birlikte çalışmayı gerektiriyorsa</a:t>
            </a:r>
          </a:p>
          <a:p>
            <a:r>
              <a:rPr lang="tr-TR" u="sng" dirty="0" smtClean="0"/>
              <a:t>Güvenlik sistemleri yetersiz görülmüşse </a:t>
            </a:r>
            <a:r>
              <a:rPr lang="tr-TR" dirty="0" smtClean="0"/>
              <a:t>veya yetkililerden onay alamamışsa</a:t>
            </a:r>
          </a:p>
          <a:p>
            <a:r>
              <a:rPr lang="tr-TR" u="sng" dirty="0" smtClean="0"/>
              <a:t>Normal çalışma biçimi veya  sürecinin dışına çıkılmışsa </a:t>
            </a:r>
          </a:p>
          <a:p>
            <a:r>
              <a:rPr lang="tr-TR" dirty="0" smtClean="0"/>
              <a:t>Yıllık izinden dönülmüş ve son durumlar hakkında bilgi edinilmemişse</a:t>
            </a:r>
          </a:p>
          <a:p>
            <a:r>
              <a:rPr lang="tr-TR" dirty="0" smtClean="0"/>
              <a:t>İş teslimat formları deneyimli amir ile deneyimsiz amir arasında el değiştirmişse</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14</a:t>
            </a:fld>
            <a:endParaRPr lang="tr-TR"/>
          </a:p>
        </p:txBody>
      </p:sp>
    </p:spTree>
    <p:extLst>
      <p:ext uri="{BB962C8B-B14F-4D97-AF65-F5344CB8AC3E}">
        <p14:creationId xmlns:p14="http://schemas.microsoft.com/office/powerpoint/2010/main" val="254841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 kayıt kütüğü – Work logging</a:t>
            </a:r>
          </a:p>
        </p:txBody>
      </p:sp>
      <p:sp>
        <p:nvSpPr>
          <p:cNvPr id="3" name="İçerik Yer Tutucusu 2"/>
          <p:cNvSpPr>
            <a:spLocks noGrp="1"/>
          </p:cNvSpPr>
          <p:nvPr>
            <p:ph idx="1"/>
          </p:nvPr>
        </p:nvSpPr>
        <p:spPr/>
        <p:txBody>
          <a:bodyPr>
            <a:normAutofit fontScale="92500" lnSpcReduction="10000"/>
          </a:bodyPr>
          <a:lstStyle/>
          <a:p>
            <a:r>
              <a:rPr lang="tr-TR" dirty="0" smtClean="0"/>
              <a:t>Havacılık endüstrisinin önemli konulardan biri belirli birimlerde «iş kayıt kütüğü» ile çalışılmasıdır. </a:t>
            </a:r>
          </a:p>
          <a:p>
            <a:r>
              <a:rPr lang="tr-TR" b="1" dirty="0" smtClean="0">
                <a:solidFill>
                  <a:srgbClr val="C00000"/>
                </a:solidFill>
              </a:rPr>
              <a:t>İş kayıt kütüğü </a:t>
            </a:r>
            <a:r>
              <a:rPr lang="tr-TR" dirty="0" smtClean="0"/>
              <a:t>kişinin veya birimin gün içinde yapılan işlerin veya görevlerin saat </a:t>
            </a:r>
            <a:r>
              <a:rPr lang="tr-TR" dirty="0" err="1" smtClean="0"/>
              <a:t>saat</a:t>
            </a:r>
            <a:r>
              <a:rPr lang="tr-TR" dirty="0" smtClean="0"/>
              <a:t> yazılması ve kayıt altına alınmasıdır. </a:t>
            </a:r>
          </a:p>
          <a:p>
            <a:r>
              <a:rPr lang="tr-TR" dirty="0" smtClean="0"/>
              <a:t>İş kayıt kütüğü, saat olarak zaman temelinde yapılan işleri gösteren </a:t>
            </a:r>
            <a:r>
              <a:rPr lang="tr-TR" b="1" dirty="0" smtClean="0">
                <a:solidFill>
                  <a:srgbClr val="C00000"/>
                </a:solidFill>
              </a:rPr>
              <a:t>İŞ KAYIT </a:t>
            </a:r>
            <a:r>
              <a:rPr lang="tr-TR" b="1" dirty="0" err="1" smtClean="0">
                <a:solidFill>
                  <a:srgbClr val="C00000"/>
                </a:solidFill>
              </a:rPr>
              <a:t>FORMU</a:t>
            </a:r>
            <a:r>
              <a:rPr lang="tr-TR" dirty="0" err="1" smtClean="0"/>
              <a:t>’dur</a:t>
            </a:r>
            <a:r>
              <a:rPr lang="tr-TR" dirty="0" smtClean="0"/>
              <a:t>. Bundan sonra «kütük» kelimesi yerine «iş kayıt formu» terimi kullanılacaktır.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15</a:t>
            </a:fld>
            <a:endParaRPr lang="tr-TR"/>
          </a:p>
        </p:txBody>
      </p:sp>
    </p:spTree>
    <p:extLst>
      <p:ext uri="{BB962C8B-B14F-4D97-AF65-F5344CB8AC3E}">
        <p14:creationId xmlns:p14="http://schemas.microsoft.com/office/powerpoint/2010/main" val="385438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 kayıt kütüğü – Work </a:t>
            </a:r>
            <a:r>
              <a:rPr lang="tr-TR" dirty="0" smtClean="0"/>
              <a:t>logging</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Üretim, onarım işleri </a:t>
            </a:r>
            <a:r>
              <a:rPr lang="tr-TR" b="1" dirty="0" smtClean="0"/>
              <a:t>bireysel</a:t>
            </a:r>
            <a:r>
              <a:rPr lang="tr-TR" dirty="0" smtClean="0"/>
              <a:t>  veya </a:t>
            </a:r>
            <a:r>
              <a:rPr lang="tr-TR" b="1" dirty="0" smtClean="0"/>
              <a:t>grupsal</a:t>
            </a:r>
            <a:r>
              <a:rPr lang="tr-TR" dirty="0" smtClean="0"/>
              <a:t> olarak gerçekleştiriliyorsa ve işletme verimlilik, etkinlik, mühlet ve işin yetişmesi açısından saat başında işlerin kayıt altına alınmasını gerekli görmüşse iş kayıt formu kullanılır. Böylece dinlenme araları, hastalık, kişilerin geçici olarak başka işlere verilmesinin işe yansıma ve etki etme durumunu yakından takip etmek mümkün olur. </a:t>
            </a:r>
          </a:p>
          <a:p>
            <a:r>
              <a:rPr lang="tr-TR" b="1" dirty="0" smtClean="0">
                <a:solidFill>
                  <a:srgbClr val="C00000"/>
                </a:solidFill>
              </a:rPr>
              <a:t>İş Kayıt Formu</a:t>
            </a:r>
            <a:r>
              <a:rPr lang="tr-TR" dirty="0" smtClean="0"/>
              <a:t>, işletmenin belirlediği prosedüre uygun olarak tutulur. İş kayıt formunda gerektiğinde simgelerden, grafiklerden  ve işaretlerden de yararlanılabilir. Özellikle uçak bakım ve onarım işlerinde, uçak parçası üretim işlerinde iş kayıt formundan yararlanma genel bir uygulama olarak görülür.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16</a:t>
            </a:fld>
            <a:endParaRPr lang="tr-TR"/>
          </a:p>
        </p:txBody>
      </p:sp>
    </p:spTree>
    <p:extLst>
      <p:ext uri="{BB962C8B-B14F-4D97-AF65-F5344CB8AC3E}">
        <p14:creationId xmlns:p14="http://schemas.microsoft.com/office/powerpoint/2010/main" val="252749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Work Logging -  İş </a:t>
            </a:r>
            <a:r>
              <a:rPr lang="tr-TR" dirty="0" smtClean="0"/>
              <a:t>Kayıt Formu</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17</a:t>
            </a:fld>
            <a:endParaRPr lang="tr-T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9" t="8769" r="19596" b="20234"/>
          <a:stretch/>
        </p:blipFill>
        <p:spPr bwMode="auto">
          <a:xfrm>
            <a:off x="831478" y="1412776"/>
            <a:ext cx="7628954" cy="4916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2471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dirty="0" smtClean="0"/>
              <a:t>İş kayıt formunun önemi</a:t>
            </a:r>
            <a:endParaRPr lang="tr-TR" dirty="0"/>
          </a:p>
        </p:txBody>
      </p:sp>
      <p:sp>
        <p:nvSpPr>
          <p:cNvPr id="3" name="İçerik Yer Tutucusu 2"/>
          <p:cNvSpPr>
            <a:spLocks noGrp="1"/>
          </p:cNvSpPr>
          <p:nvPr>
            <p:ph idx="1"/>
          </p:nvPr>
        </p:nvSpPr>
        <p:spPr>
          <a:xfrm>
            <a:off x="457200" y="1196752"/>
            <a:ext cx="8507288" cy="4929411"/>
          </a:xfrm>
        </p:spPr>
        <p:txBody>
          <a:bodyPr>
            <a:noAutofit/>
          </a:bodyPr>
          <a:lstStyle/>
          <a:p>
            <a:r>
              <a:rPr lang="tr-TR" sz="1600" dirty="0" smtClean="0"/>
              <a:t>İş kayıt formu kullanılmadığı zaman </a:t>
            </a:r>
            <a:r>
              <a:rPr lang="tr-TR" sz="1600" b="1" dirty="0" smtClean="0">
                <a:solidFill>
                  <a:srgbClr val="C00000"/>
                </a:solidFill>
              </a:rPr>
              <a:t>kontrol</a:t>
            </a:r>
            <a:r>
              <a:rPr lang="tr-TR" sz="1600" dirty="0" smtClean="0">
                <a:solidFill>
                  <a:srgbClr val="C00000"/>
                </a:solidFill>
              </a:rPr>
              <a:t> </a:t>
            </a:r>
            <a:r>
              <a:rPr lang="tr-TR" sz="1600" dirty="0" smtClean="0"/>
              <a:t>yok demektir, üretim </a:t>
            </a:r>
            <a:r>
              <a:rPr lang="tr-TR" sz="1600" b="1" dirty="0" smtClean="0">
                <a:solidFill>
                  <a:srgbClr val="C00000"/>
                </a:solidFill>
              </a:rPr>
              <a:t>tahmini yapılamaz</a:t>
            </a:r>
            <a:r>
              <a:rPr lang="tr-TR" sz="1600" dirty="0" smtClean="0"/>
              <a:t>,  işlerde </a:t>
            </a:r>
            <a:r>
              <a:rPr lang="tr-TR" sz="1600" b="1" dirty="0" smtClean="0">
                <a:solidFill>
                  <a:srgbClr val="C00000"/>
                </a:solidFill>
              </a:rPr>
              <a:t>açıklık ve şeffaflık yok </a:t>
            </a:r>
            <a:r>
              <a:rPr lang="tr-TR" sz="1600" dirty="0" smtClean="0"/>
              <a:t>demektir.  </a:t>
            </a:r>
          </a:p>
          <a:p>
            <a:r>
              <a:rPr lang="tr-TR" sz="1600" dirty="0" smtClean="0"/>
              <a:t>Eğer işin içeriğinde çok sayıda küçük öğe varsa bu küçük öğeler bir demet veya grup haline getirilerek o gruptan kaç adet üretildiği veya</a:t>
            </a:r>
            <a:r>
              <a:rPr lang="tr-TR" sz="1600" dirty="0" smtClean="0"/>
              <a:t> gerçekleştirildiği kayıt haline getirilir.</a:t>
            </a:r>
          </a:p>
          <a:p>
            <a:r>
              <a:rPr lang="tr-TR" sz="1600" dirty="0" smtClean="0"/>
              <a:t>İş kayıt formunda bir saatlik bir işin özet kaydını almak kişinin sadece 2 dakikasını alır.  </a:t>
            </a:r>
            <a:endParaRPr lang="tr-TR" sz="1600" dirty="0" smtClean="0"/>
          </a:p>
          <a:p>
            <a:r>
              <a:rPr lang="tr-TR" sz="1600" dirty="0" smtClean="0"/>
              <a:t>İş kayıt formunu doldurmadan önce hangi tür işler kayıt edilecektir, hangi temel bilgiler verilecektir ve kayıt nerede yapılacaktır önceden planlanır.</a:t>
            </a:r>
          </a:p>
          <a:p>
            <a:r>
              <a:rPr lang="tr-TR" sz="1600" dirty="0" smtClean="0"/>
              <a:t>İş kayıt formlarını doldurmadan önce diğer birimlerde hazırlanan iş kayıt formlarını incelemek ve bir iki deneme yapmak standardı oluşturmak için kişiye büyük ölçüde yardımcı olur. </a:t>
            </a:r>
            <a:r>
              <a:rPr lang="en-US" sz="1600" dirty="0"/>
              <a:t> </a:t>
            </a:r>
            <a:endParaRPr lang="tr-TR" sz="1600" dirty="0" smtClean="0"/>
          </a:p>
          <a:p>
            <a:r>
              <a:rPr lang="tr-TR" sz="1600" dirty="0" smtClean="0"/>
              <a:t>İş kayıt formunu doldurduktan sonra iş amirine veya vardiya amirine danışmak, iş arkadaşlarından bir kaçının görüşlerini almak  ve zaman içinde ortaya çıkan diğer ihtiyaçları dikkate almak içeriğinin gelişmesine büyük ölçüde katkı sağlar. </a:t>
            </a:r>
          </a:p>
          <a:p>
            <a:r>
              <a:rPr lang="tr-TR" sz="1600" dirty="0" smtClean="0"/>
              <a:t>Kişi 55 dakika gibi uzun bir süre çalıştıktan sonra 5 dakika ara vererek yaptığı işleri veya çıkardığı işi kayıt altına alır.  Bu ara kendisi için hem bir nefes alma, gerilme, stresini atma, birkaç adım atıp yeniden nefeslenme imkanı sağlar. Daha sonra yeniden işin başına dönerek üretime devam eder.  </a:t>
            </a:r>
          </a:p>
          <a:p>
            <a:r>
              <a:rPr lang="tr-TR" sz="1600" dirty="0" smtClean="0"/>
              <a:t>İş kayıt formu yazılı haberleşme araçlarından çok iyi bir iletişim aracıdır. Kişinin bir saat içinde çıkardığı iş hakkında nezaretçisini ve üst amirlerini bilgilendirir ve ortaya çıkabilecek hata ve eksikliklerin izlenmesine imkan sağlar. </a:t>
            </a:r>
          </a:p>
          <a:p>
            <a:r>
              <a:rPr lang="tr-TR" sz="1600" dirty="0" smtClean="0"/>
              <a:t>Günümüzde iş kayıt formları artık bilgisayarlarda tutulmaktadır .</a:t>
            </a:r>
            <a:endParaRPr lang="tr-TR" sz="1600" dirty="0" smtClean="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18</a:t>
            </a:fld>
            <a:endParaRPr lang="tr-TR"/>
          </a:p>
        </p:txBody>
      </p:sp>
    </p:spTree>
    <p:extLst>
      <p:ext uri="{BB962C8B-B14F-4D97-AF65-F5344CB8AC3E}">
        <p14:creationId xmlns:p14="http://schemas.microsoft.com/office/powerpoint/2010/main" val="3083052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Kendini Yenilemek</a:t>
            </a:r>
            <a:endParaRPr lang="tr-TR" dirty="0"/>
          </a:p>
        </p:txBody>
      </p:sp>
      <p:sp>
        <p:nvSpPr>
          <p:cNvPr id="3" name="İçerik Yer Tutucusu 2"/>
          <p:cNvSpPr>
            <a:spLocks noGrp="1"/>
          </p:cNvSpPr>
          <p:nvPr>
            <p:ph idx="1"/>
          </p:nvPr>
        </p:nvSpPr>
        <p:spPr/>
        <p:txBody>
          <a:bodyPr>
            <a:normAutofit lnSpcReduction="10000"/>
          </a:bodyPr>
          <a:lstStyle/>
          <a:p>
            <a:r>
              <a:rPr lang="tr-TR" dirty="0" smtClean="0"/>
              <a:t>Türkçede «hayatı ıskalamamak» diye bir deyim vardır. Bu terim her zaman «</a:t>
            </a:r>
            <a:r>
              <a:rPr lang="tr-TR" b="1" dirty="0" smtClean="0">
                <a:solidFill>
                  <a:srgbClr val="C00000"/>
                </a:solidFill>
              </a:rPr>
              <a:t>güncel olmak</a:t>
            </a:r>
            <a:r>
              <a:rPr lang="tr-TR" dirty="0" smtClean="0"/>
              <a:t>» anlamına gelir. Günceli yakalayamayan, geride kalan, geç kalan, zamanında öğrenmeyen, bilgilerini yenileyemeyen, bilmeyen  kişiler </a:t>
            </a:r>
            <a:r>
              <a:rPr lang="tr-TR" b="1" dirty="0" smtClean="0"/>
              <a:t>ESKİMİŞ</a:t>
            </a:r>
            <a:r>
              <a:rPr lang="tr-TR" dirty="0" smtClean="0"/>
              <a:t> kişilerdir. Gelişmelere ayak uydurma, günceli yakından takip etme, gelişmelerden zamanında haberdar olamama iş hayatında kişilerin ikinci veya üçüncü plana itilmelerine neden olur.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19</a:t>
            </a:fld>
            <a:endParaRPr lang="tr-TR"/>
          </a:p>
        </p:txBody>
      </p:sp>
    </p:spTree>
    <p:extLst>
      <p:ext uri="{BB962C8B-B14F-4D97-AF65-F5344CB8AC3E}">
        <p14:creationId xmlns:p14="http://schemas.microsoft.com/office/powerpoint/2010/main" val="114332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Part 66</a:t>
            </a:r>
            <a:endParaRPr lang="tr-TR" dirty="0"/>
          </a:p>
        </p:txBody>
      </p:sp>
      <p:sp>
        <p:nvSpPr>
          <p:cNvPr id="3" name="İçerik Yer Tutucusu 2"/>
          <p:cNvSpPr>
            <a:spLocks noGrp="1"/>
          </p:cNvSpPr>
          <p:nvPr>
            <p:ph idx="1"/>
          </p:nvPr>
        </p:nvSpPr>
        <p:spPr/>
        <p:txBody>
          <a:bodyPr>
            <a:normAutofit fontScale="55000" lnSpcReduction="20000"/>
          </a:bodyPr>
          <a:lstStyle/>
          <a:p>
            <a:pPr marL="0" indent="0">
              <a:buNone/>
            </a:pPr>
            <a:r>
              <a:rPr lang="tr-TR" b="1" dirty="0" smtClean="0"/>
              <a:t>Avrupa Birliği’nde bütün ticari havayolları, </a:t>
            </a:r>
            <a:r>
              <a:rPr lang="tr-TR" b="1" u="sng" dirty="0" smtClean="0"/>
              <a:t>Uçak Bakım Personelini </a:t>
            </a:r>
            <a:r>
              <a:rPr lang="en-US" b="1" dirty="0" smtClean="0"/>
              <a:t>EASA</a:t>
            </a:r>
            <a:r>
              <a:rPr lang="tr-TR" b="1" dirty="0" smtClean="0"/>
              <a:t>’</a:t>
            </a:r>
            <a:r>
              <a:rPr lang="tr-TR" b="1" dirty="0" err="1" smtClean="0"/>
              <a:t>nın</a:t>
            </a:r>
            <a:r>
              <a:rPr lang="en-US" b="1" dirty="0" smtClean="0"/>
              <a:t> </a:t>
            </a:r>
            <a:r>
              <a:rPr lang="tr-TR" b="1" dirty="0" smtClean="0"/>
              <a:t>Part 66’ya göre sertifikalandırmak zorundadır. </a:t>
            </a:r>
            <a:r>
              <a:rPr lang="tr-TR" b="1" dirty="0"/>
              <a:t>Üç tür sertifika vardır. </a:t>
            </a:r>
          </a:p>
          <a:p>
            <a:endParaRPr lang="tr-TR" b="1" dirty="0" smtClean="0"/>
          </a:p>
          <a:p>
            <a:endParaRPr lang="tr-TR" b="1" dirty="0" smtClean="0"/>
          </a:p>
          <a:p>
            <a:pPr lvl="1"/>
            <a:r>
              <a:rPr lang="tr-TR" sz="3300" b="1" dirty="0"/>
              <a:t>Kategori A</a:t>
            </a:r>
          </a:p>
          <a:p>
            <a:pPr lvl="1"/>
            <a:r>
              <a:rPr lang="tr-TR" sz="3300" b="1" dirty="0"/>
              <a:t>Kategori B</a:t>
            </a:r>
          </a:p>
          <a:p>
            <a:pPr lvl="1"/>
            <a:r>
              <a:rPr lang="tr-TR" sz="3300" b="1" dirty="0"/>
              <a:t>Kategori C</a:t>
            </a:r>
          </a:p>
          <a:p>
            <a:pPr lvl="1"/>
            <a:endParaRPr lang="tr-TR" sz="3300" b="1" dirty="0"/>
          </a:p>
          <a:p>
            <a:pPr lvl="1"/>
            <a:r>
              <a:rPr lang="tr-TR" sz="3300" b="1" dirty="0" smtClean="0"/>
              <a:t>«İnsan Faktörü» eğitimi </a:t>
            </a:r>
            <a:r>
              <a:rPr lang="tr-TR" sz="3300" b="1" dirty="0"/>
              <a:t>için sadece A ve B kategorileri vardır. </a:t>
            </a:r>
          </a:p>
          <a:p>
            <a:pPr lvl="1"/>
            <a:endParaRPr lang="tr-TR" sz="3300" b="1" dirty="0"/>
          </a:p>
          <a:p>
            <a:pPr lvl="1"/>
            <a:r>
              <a:rPr lang="tr-TR" sz="3300" b="1" dirty="0"/>
              <a:t>Kategori A -- Küçük ve önemsiz bakım görevlerini </a:t>
            </a:r>
            <a:r>
              <a:rPr lang="tr-TR" sz="3300" b="1" dirty="0" smtClean="0"/>
              <a:t>kapsar.</a:t>
            </a:r>
            <a:endParaRPr lang="tr-TR" sz="3300" b="1" dirty="0"/>
          </a:p>
          <a:p>
            <a:pPr lvl="1"/>
            <a:r>
              <a:rPr lang="tr-TR" sz="3300" b="1" dirty="0"/>
              <a:t>Kategori B1 </a:t>
            </a:r>
            <a:r>
              <a:rPr lang="tr-TR" sz="3300" b="1" dirty="0" smtClean="0"/>
              <a:t>-- </a:t>
            </a:r>
            <a:r>
              <a:rPr lang="tr-TR" sz="3300" b="1" dirty="0"/>
              <a:t>Basit </a:t>
            </a:r>
            <a:r>
              <a:rPr lang="tr-TR" sz="3300" b="1" dirty="0" smtClean="0"/>
              <a:t>düzeydeki diğer  görevlerdir.</a:t>
            </a:r>
            <a:endParaRPr lang="tr-TR" sz="3300" b="1" dirty="0"/>
          </a:p>
          <a:p>
            <a:pPr lvl="1"/>
            <a:r>
              <a:rPr lang="tr-TR" sz="3300" b="1" dirty="0"/>
              <a:t>Kategori B2 -- Orta </a:t>
            </a:r>
            <a:r>
              <a:rPr lang="tr-TR" sz="3300" b="1" dirty="0" smtClean="0"/>
              <a:t>zorluktaki görevleri kapsar.</a:t>
            </a:r>
            <a:endParaRPr lang="tr-TR" sz="3300" b="1" dirty="0"/>
          </a:p>
          <a:p>
            <a:pPr lvl="1"/>
            <a:r>
              <a:rPr lang="tr-TR" sz="3300" b="1" dirty="0"/>
              <a:t>Kategori B3 -- Ayrıntılı ve ileri </a:t>
            </a:r>
            <a:r>
              <a:rPr lang="tr-TR" sz="3300" b="1" dirty="0" smtClean="0"/>
              <a:t>düzeydeki  </a:t>
            </a:r>
            <a:r>
              <a:rPr lang="tr-TR" sz="3300" b="1" dirty="0"/>
              <a:t>görevleri </a:t>
            </a:r>
            <a:r>
              <a:rPr lang="tr-TR" sz="3300" b="1" dirty="0" smtClean="0"/>
              <a:t>kapsar.</a:t>
            </a:r>
            <a:endParaRPr lang="tr-TR" sz="3300" b="1" dirty="0"/>
          </a:p>
          <a:p>
            <a:pPr lvl="1"/>
            <a:endParaRPr lang="tr-TR" b="1" dirty="0" smtClean="0"/>
          </a:p>
          <a:p>
            <a:pPr marL="0" indent="0">
              <a:buNone/>
            </a:pPr>
            <a:r>
              <a:rPr lang="en-US" b="1" dirty="0"/>
              <a:t>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a:t>
            </a:fld>
            <a:endParaRPr lang="tr-TR"/>
          </a:p>
        </p:txBody>
      </p:sp>
    </p:spTree>
    <p:extLst>
      <p:ext uri="{BB962C8B-B14F-4D97-AF65-F5344CB8AC3E}">
        <p14:creationId xmlns:p14="http://schemas.microsoft.com/office/powerpoint/2010/main" val="4074702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Yenilenin, güncel kalın</a:t>
            </a:r>
            <a:r>
              <a:rPr lang="tr-TR" dirty="0" smtClean="0"/>
              <a:t>…</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20</a:t>
            </a:fld>
            <a:endParaRPr lang="tr-TR"/>
          </a:p>
        </p:txBody>
      </p:sp>
      <p:pic>
        <p:nvPicPr>
          <p:cNvPr id="2050" name="Picture 2" descr="Image result for stay up-to-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62" y="1988840"/>
            <a:ext cx="836837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5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Güncel kalmak için iletişim</a:t>
            </a:r>
            <a:endParaRPr lang="tr-TR" dirty="0"/>
          </a:p>
        </p:txBody>
      </p:sp>
      <p:sp>
        <p:nvSpPr>
          <p:cNvPr id="3" name="İçerik Yer Tutucusu 2"/>
          <p:cNvSpPr>
            <a:spLocks noGrp="1"/>
          </p:cNvSpPr>
          <p:nvPr>
            <p:ph idx="1"/>
          </p:nvPr>
        </p:nvSpPr>
        <p:spPr>
          <a:xfrm>
            <a:off x="457200" y="1340768"/>
            <a:ext cx="8229600" cy="4785395"/>
          </a:xfrm>
        </p:spPr>
        <p:txBody>
          <a:bodyPr>
            <a:noAutofit/>
          </a:bodyPr>
          <a:lstStyle/>
          <a:p>
            <a:r>
              <a:rPr lang="tr-TR" sz="2100" dirty="0" smtClean="0"/>
              <a:t>Havacılık sektöründe çalışan personelin bir kısmı sertifikalı işlerde çalışırken diğerleri sertifikasızdır. İster sertifikalı ister sertifikasız olsun tüm personel iş hayatı boyunca sürekli «hizmet içi eğitim» alırlar. </a:t>
            </a:r>
          </a:p>
          <a:p>
            <a:r>
              <a:rPr lang="tr-TR" sz="2100" dirty="0" smtClean="0"/>
              <a:t>Bu eğitimlerin amacı kişilerin güncel kalmalarını sağlamak ve kendilerini yenilemelerini temin etmektir. </a:t>
            </a:r>
          </a:p>
          <a:p>
            <a:r>
              <a:rPr lang="tr-TR" sz="2100" dirty="0" smtClean="0"/>
              <a:t>Kişilerden zaman geçtikçe yeni beceriler, yeni yetenekler edinmeleri istenir. </a:t>
            </a:r>
          </a:p>
          <a:p>
            <a:r>
              <a:rPr lang="tr-TR" sz="2100" dirty="0" smtClean="0"/>
              <a:t>Özellikle uçak parçalarının üretiminde, uçak bakım ve onarım işlerinde teknolojinin çok hızlı değişiyor olması nedeniyle yeni beceri ve yeteneklerin elde edilmesi önemlidir. Uçak tipleri ve uçaklarda kullanılan sistemler sürekli değişmekte ve giderek daha karmaşık sistemler ortaya çıkmaktadır. Yeni sistemlere, yeni uygulamalara, yeni prosedürlere  adapte olamayan personel  ESKİMİŞ olarak değerlendirilir. </a:t>
            </a:r>
            <a:endParaRPr lang="tr-TR" sz="2100"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21</a:t>
            </a:fld>
            <a:endParaRPr lang="tr-TR"/>
          </a:p>
        </p:txBody>
      </p:sp>
    </p:spTree>
    <p:extLst>
      <p:ext uri="{BB962C8B-B14F-4D97-AF65-F5344CB8AC3E}">
        <p14:creationId xmlns:p14="http://schemas.microsoft.com/office/powerpoint/2010/main" val="102110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Güncel kalmak için </a:t>
            </a:r>
            <a:r>
              <a:rPr lang="tr-TR" dirty="0" smtClean="0"/>
              <a:t>takip edilmesi gereken bilgiler</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Yeni uçak tipleri ve onların özellikleri</a:t>
            </a:r>
          </a:p>
          <a:p>
            <a:r>
              <a:rPr lang="tr-TR" dirty="0" smtClean="0"/>
              <a:t>Yeni teknolojiler ve uçak sistemleri</a:t>
            </a:r>
          </a:p>
          <a:p>
            <a:r>
              <a:rPr lang="tr-TR" dirty="0" smtClean="0"/>
              <a:t>Yeni araç ve gereçler, üretim parçaları, bakım ve onarım aletleri.</a:t>
            </a:r>
          </a:p>
          <a:p>
            <a:r>
              <a:rPr lang="tr-TR" dirty="0" smtClean="0"/>
              <a:t>Mevcut uçak sistemlerinde yapılan değişikler  ve sistemlerin nasıl çalıştığı </a:t>
            </a:r>
          </a:p>
          <a:p>
            <a:r>
              <a:rPr lang="tr-TR" dirty="0" smtClean="0"/>
              <a:t>Mevcut prosedürlerde «</a:t>
            </a:r>
            <a:r>
              <a:rPr lang="tr-TR" b="1" dirty="0" smtClean="0">
                <a:solidFill>
                  <a:srgbClr val="C00000"/>
                </a:solidFill>
              </a:rPr>
              <a:t>değişikliğe gidilen</a:t>
            </a:r>
            <a:r>
              <a:rPr lang="tr-TR" dirty="0" smtClean="0"/>
              <a:t>» hususlar ve </a:t>
            </a:r>
            <a:r>
              <a:rPr lang="tr-TR" u="sng" dirty="0" smtClean="0"/>
              <a:t>değişikliğin gerekçeleri</a:t>
            </a:r>
            <a:r>
              <a:rPr lang="tr-TR" dirty="0" smtClean="0"/>
              <a:t>, hangi sorunlar nedeniyle nasıl bir değişiklik yapıldığı.</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22</a:t>
            </a:fld>
            <a:endParaRPr lang="tr-TR"/>
          </a:p>
        </p:txBody>
      </p:sp>
    </p:spTree>
    <p:extLst>
      <p:ext uri="{BB962C8B-B14F-4D97-AF65-F5344CB8AC3E}">
        <p14:creationId xmlns:p14="http://schemas.microsoft.com/office/powerpoint/2010/main" val="233285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Güncel kalmak için ne yapmak gerekir</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Yenileme eğitimlerine katılınır</a:t>
            </a:r>
          </a:p>
          <a:p>
            <a:r>
              <a:rPr lang="tr-TR" dirty="0" smtClean="0"/>
              <a:t>İşletmenin çıkardığı veya yayınladığı  brifing notları, sirkülerler, bültenler veya teknik notlar yakından takip edilir.</a:t>
            </a:r>
          </a:p>
          <a:p>
            <a:r>
              <a:rPr lang="tr-TR" dirty="0" smtClean="0"/>
              <a:t>Çalışma prosedürleri, talimatları, işe ilişkin el kitapları, kılavuzlar takip edilir.</a:t>
            </a:r>
          </a:p>
          <a:p>
            <a:r>
              <a:rPr lang="tr-TR" dirty="0" smtClean="0"/>
              <a:t>Yapılan işle ilgili İnternet’ten İngilizce siteler incelenerek son gelişmeler takip edilir.  </a:t>
            </a:r>
          </a:p>
          <a:p>
            <a:r>
              <a:rPr lang="tr-TR" dirty="0" smtClean="0"/>
              <a:t>Nezaretçi veya ilk amirin verdiği eğitici ve bilgilendirici bilgiler dikkatlice dinlenir ve gerektiğinde sorular </a:t>
            </a:r>
            <a:r>
              <a:rPr lang="tr-TR" dirty="0" err="1" smtClean="0"/>
              <a:t>sorular</a:t>
            </a:r>
            <a:r>
              <a:rPr lang="tr-TR" dirty="0" smtClean="0"/>
              <a:t> belirsiz kalan noktalar açıklığa kavuşturulur.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23</a:t>
            </a:fld>
            <a:endParaRPr lang="tr-TR"/>
          </a:p>
        </p:txBody>
      </p:sp>
    </p:spTree>
    <p:extLst>
      <p:ext uri="{BB962C8B-B14F-4D97-AF65-F5344CB8AC3E}">
        <p14:creationId xmlns:p14="http://schemas.microsoft.com/office/powerpoint/2010/main" val="306241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Güncel </a:t>
            </a:r>
            <a:r>
              <a:rPr lang="tr-TR" dirty="0" smtClean="0"/>
              <a:t>kalma sorumluluğu</a:t>
            </a:r>
            <a:endParaRPr lang="tr-TR" dirty="0"/>
          </a:p>
        </p:txBody>
      </p:sp>
      <p:sp>
        <p:nvSpPr>
          <p:cNvPr id="3" name="İçerik Yer Tutucusu 2"/>
          <p:cNvSpPr>
            <a:spLocks noGrp="1"/>
          </p:cNvSpPr>
          <p:nvPr>
            <p:ph idx="1"/>
          </p:nvPr>
        </p:nvSpPr>
        <p:spPr/>
        <p:txBody>
          <a:bodyPr>
            <a:normAutofit fontScale="85000" lnSpcReduction="20000"/>
          </a:bodyPr>
          <a:lstStyle/>
          <a:p>
            <a:r>
              <a:rPr lang="tr-TR" dirty="0"/>
              <a:t>Güncel kalma </a:t>
            </a:r>
            <a:r>
              <a:rPr lang="tr-TR" dirty="0" smtClean="0"/>
              <a:t>sorumluluğu hem kişinin üzerindeki bir yükümlülüktür hem de işletmenin.  Kişi kendisini yenilemek için kendi çabasını ortaya koyarken  işletme de kişilerin kendilerini yenilemeleri için seminerler, kurslar ve sertifika yenileme programları düzenlemelidir. Yeni bir uçak tipi satın alındığında, uçak sistemlerinde değişiklik yapıldığında, çalışma prosedürü değiştirildiğinde hemen güncelleme eğitimlerinin verilmesi gerekir. Uçaklarda ve uçak sistemlerde yapılacak küçük değişiklikler dahi güncel olunmadığı durumlarda kişilerin büyük hatalar işlemesine neden olabilir. Çalışanların güncel kalmalarını sağlamak birinci derecede ekip amirlerinin sorumluluğundadır.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24</a:t>
            </a:fld>
            <a:endParaRPr lang="tr-TR"/>
          </a:p>
        </p:txBody>
      </p:sp>
    </p:spTree>
    <p:extLst>
      <p:ext uri="{BB962C8B-B14F-4D97-AF65-F5344CB8AC3E}">
        <p14:creationId xmlns:p14="http://schemas.microsoft.com/office/powerpoint/2010/main" val="24538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Kişiler güncel kalmak için ne yapabilirler</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Kendinize grubunuzun içinde bir mentör belirleyiniz. Bu kişi gelişmeleri çok yakından takip eden ve gelişmelerden çok çabuk haberdar olan kişidir.</a:t>
            </a:r>
          </a:p>
          <a:p>
            <a:r>
              <a:rPr lang="tr-TR" dirty="0" smtClean="0"/>
              <a:t>Yeteneklerinizi ve becerilerinizi geliştirmek için ekstra çaba harcayınız ve bu davranışa süreklilik kazandırınız.</a:t>
            </a:r>
          </a:p>
          <a:p>
            <a:r>
              <a:rPr lang="tr-TR" dirty="0" smtClean="0"/>
              <a:t>İşinizle ilgili İnternet ortamındaki forumlara abone olunuz, bu konuda </a:t>
            </a:r>
            <a:r>
              <a:rPr lang="tr-TR" dirty="0" err="1" smtClean="0"/>
              <a:t>newsletter’lara</a:t>
            </a:r>
            <a:r>
              <a:rPr lang="tr-TR" dirty="0" smtClean="0"/>
              <a:t> abone olunuz. Mesleğinizle ilgili dergilere abone olunuz.</a:t>
            </a:r>
          </a:p>
          <a:p>
            <a:r>
              <a:rPr lang="tr-TR" dirty="0" smtClean="0"/>
              <a:t>Network ağınızı geliştiriniz. Konferanslara, seminerlere katılınız. Sempozyumları izleyiniz. </a:t>
            </a:r>
          </a:p>
          <a:p>
            <a:r>
              <a:rPr lang="tr-TR" dirty="0" smtClean="0"/>
              <a:t>Mesleğinizle ilgili olarak Sosyal </a:t>
            </a:r>
            <a:r>
              <a:rPr lang="tr-TR" dirty="0"/>
              <a:t>M</a:t>
            </a:r>
            <a:r>
              <a:rPr lang="tr-TR" dirty="0" smtClean="0"/>
              <a:t>edyada öncü ve lider kişilerin sitelerini izleyiniz. </a:t>
            </a:r>
          </a:p>
          <a:p>
            <a:r>
              <a:rPr lang="tr-TR" dirty="0" smtClean="0"/>
              <a:t>Okuyunuz, dinleyiniz ve seyrediniz, gelişmelerin farkında olunuz. Google de araştırma yapınız. Sadece Türkçe siteleri değil yabancı siteleri araştırınız. İlgi çekici resimleri fotoğrafları arşivleyiniz.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25</a:t>
            </a:fld>
            <a:endParaRPr lang="tr-TR"/>
          </a:p>
        </p:txBody>
      </p:sp>
    </p:spTree>
    <p:extLst>
      <p:ext uri="{BB962C8B-B14F-4D97-AF65-F5344CB8AC3E}">
        <p14:creationId xmlns:p14="http://schemas.microsoft.com/office/powerpoint/2010/main" val="180574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Bilginin yaygınlaştırılması</a:t>
            </a:r>
            <a:endParaRPr lang="tr-TR" dirty="0"/>
          </a:p>
        </p:txBody>
      </p:sp>
      <p:sp>
        <p:nvSpPr>
          <p:cNvPr id="3" name="İçerik Yer Tutucusu 2"/>
          <p:cNvSpPr>
            <a:spLocks noGrp="1"/>
          </p:cNvSpPr>
          <p:nvPr>
            <p:ph idx="1"/>
          </p:nvPr>
        </p:nvSpPr>
        <p:spPr>
          <a:xfrm>
            <a:off x="457200" y="1412776"/>
            <a:ext cx="8229600" cy="4713387"/>
          </a:xfrm>
        </p:spPr>
        <p:txBody>
          <a:bodyPr>
            <a:noAutofit/>
          </a:bodyPr>
          <a:lstStyle/>
          <a:p>
            <a:r>
              <a:rPr lang="tr-TR" sz="2000" dirty="0" smtClean="0"/>
              <a:t>Güncel kalmak hem çalışan personelin hem de işletmenin sorumluluğu olduğunu önceki slaytta belirtmiştik. Güncelliği sağlamanın bir diğer yöntemi bilgi paylaşımını arttırmaktır. Bilgi paylaşımının şu faydaları vardır:</a:t>
            </a:r>
          </a:p>
          <a:p>
            <a:pPr lvl="1"/>
            <a:r>
              <a:rPr lang="tr-TR" sz="2000" dirty="0" smtClean="0"/>
              <a:t>İş emniyetini ve güvenliğini arttırır</a:t>
            </a:r>
          </a:p>
          <a:p>
            <a:pPr lvl="1"/>
            <a:r>
              <a:rPr lang="tr-TR" sz="2000" dirty="0" smtClean="0"/>
              <a:t>Takımın hep birlikte güncel kalmasını sağlar.</a:t>
            </a:r>
          </a:p>
          <a:p>
            <a:pPr lvl="1"/>
            <a:r>
              <a:rPr lang="tr-TR" sz="2000" dirty="0" smtClean="0"/>
              <a:t>Kişilerin yetenek ve becerilerinin artmasına neden olur.</a:t>
            </a:r>
          </a:p>
          <a:p>
            <a:pPr lvl="1"/>
            <a:r>
              <a:rPr lang="tr-TR" sz="2000" dirty="0" smtClean="0"/>
              <a:t>Kişiler işten ayrıldıklarında bilgi açığının ortaya çıkmamasına neden olur. </a:t>
            </a:r>
          </a:p>
          <a:p>
            <a:r>
              <a:rPr lang="tr-TR" sz="2000" dirty="0" smtClean="0"/>
              <a:t>Bilginin paylaşılmasında birinci sorumluluk takım amirinin görevidir. Toplantılar yaparak, uygulamalı sunumlar, uygulamalı iş gösterimleri planlayarak bilginin paylaşılmasını sağlar. </a:t>
            </a:r>
          </a:p>
          <a:p>
            <a:r>
              <a:rPr lang="tr-TR" sz="2000" dirty="0" smtClean="0"/>
              <a:t>İletişim iş yerinde aktif olan bir süreçtir. Kritik bir bilgi ortaya çıktığı zaman bu bilgiyi sadece bir iki kişinin bilmesi ve sadece onların farkında olması doğru değildir. Tüm çalışanları gelişmelerden anında bilgi sahibi olmadırlar.</a:t>
            </a:r>
            <a:endParaRPr lang="tr-TR" sz="2000"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26</a:t>
            </a:fld>
            <a:endParaRPr lang="tr-TR"/>
          </a:p>
        </p:txBody>
      </p:sp>
    </p:spTree>
    <p:extLst>
      <p:ext uri="{BB962C8B-B14F-4D97-AF65-F5344CB8AC3E}">
        <p14:creationId xmlns:p14="http://schemas.microsoft.com/office/powerpoint/2010/main" val="2976233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Bilginin yaygınlaştırılması</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27</a:t>
            </a:fld>
            <a:endParaRPr lang="tr-TR"/>
          </a:p>
        </p:txBody>
      </p:sp>
      <p:pic>
        <p:nvPicPr>
          <p:cNvPr id="3074" name="Picture 2" descr="Image result for dissemination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805289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52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İçindekiler </a:t>
            </a:r>
            <a:endParaRPr lang="tr-TR" dirty="0"/>
          </a:p>
        </p:txBody>
      </p:sp>
      <p:sp>
        <p:nvSpPr>
          <p:cNvPr id="3" name="İçerik Yer Tutucusu 2"/>
          <p:cNvSpPr>
            <a:spLocks noGrp="1"/>
          </p:cNvSpPr>
          <p:nvPr>
            <p:ph idx="1"/>
          </p:nvPr>
        </p:nvSpPr>
        <p:spPr>
          <a:xfrm>
            <a:off x="457200" y="1600200"/>
            <a:ext cx="8435280" cy="4525963"/>
          </a:xfrm>
        </p:spPr>
        <p:txBody>
          <a:bodyPr>
            <a:normAutofit/>
          </a:bodyPr>
          <a:lstStyle/>
          <a:p>
            <a:endParaRPr lang="tr-TR" dirty="0" smtClean="0"/>
          </a:p>
          <a:p>
            <a:r>
              <a:rPr lang="tr-TR" dirty="0" smtClean="0"/>
              <a:t>Takım </a:t>
            </a:r>
            <a:r>
              <a:rPr lang="tr-TR" dirty="0" smtClean="0"/>
              <a:t>içinde </a:t>
            </a:r>
            <a:r>
              <a:rPr lang="tr-TR" dirty="0" smtClean="0"/>
              <a:t>iletişim </a:t>
            </a:r>
            <a:r>
              <a:rPr lang="tr-TR" sz="2600" dirty="0" smtClean="0"/>
              <a:t>(</a:t>
            </a:r>
            <a:r>
              <a:rPr lang="tr-TR" sz="3000" dirty="0" smtClean="0"/>
              <a:t>Bilgi verme ve geri besleme</a:t>
            </a:r>
            <a:r>
              <a:rPr lang="tr-TR" sz="2600" dirty="0" smtClean="0"/>
              <a:t>)</a:t>
            </a:r>
            <a:endParaRPr lang="tr-TR" sz="2600" dirty="0" smtClean="0"/>
          </a:p>
          <a:p>
            <a:r>
              <a:rPr lang="tr-TR" dirty="0" smtClean="0"/>
              <a:t>Takımlar arasında iletişim </a:t>
            </a:r>
            <a:r>
              <a:rPr lang="tr-TR" sz="3000" dirty="0" smtClean="0"/>
              <a:t>(Koordinasyon) </a:t>
            </a:r>
          </a:p>
          <a:p>
            <a:r>
              <a:rPr lang="tr-TR" dirty="0" smtClean="0"/>
              <a:t>İş vardiyaları arasında iletişim </a:t>
            </a:r>
            <a:r>
              <a:rPr lang="tr-TR" sz="3000" dirty="0" smtClean="0"/>
              <a:t>(İş Teslim Formu)</a:t>
            </a:r>
            <a:endParaRPr lang="tr-TR" sz="3000" dirty="0" smtClean="0"/>
          </a:p>
          <a:p>
            <a:r>
              <a:rPr lang="tr-TR" dirty="0" smtClean="0"/>
              <a:t>İşleri kayıt altına almak </a:t>
            </a:r>
            <a:r>
              <a:rPr lang="tr-TR" sz="3000" dirty="0" smtClean="0"/>
              <a:t>(İş Kayıt Formu)</a:t>
            </a:r>
            <a:endParaRPr lang="tr-TR" sz="3000" dirty="0" smtClean="0"/>
          </a:p>
          <a:p>
            <a:r>
              <a:rPr lang="tr-TR" dirty="0" smtClean="0"/>
              <a:t>Bilgileri güncel tutmak</a:t>
            </a:r>
            <a:r>
              <a:rPr lang="en-US" dirty="0" smtClean="0"/>
              <a:t> </a:t>
            </a:r>
            <a:r>
              <a:rPr lang="tr-TR" sz="3000" dirty="0" smtClean="0"/>
              <a:t>(Kendini yenileme)</a:t>
            </a:r>
            <a:endParaRPr lang="tr-TR" sz="3000" dirty="0" smtClean="0"/>
          </a:p>
          <a:p>
            <a:r>
              <a:rPr lang="tr-TR" dirty="0" smtClean="0"/>
              <a:t>Bilgileri </a:t>
            </a:r>
            <a:r>
              <a:rPr lang="tr-TR" dirty="0" smtClean="0"/>
              <a:t>yaygınlaştırmak </a:t>
            </a:r>
            <a:r>
              <a:rPr lang="tr-TR" sz="3000" dirty="0" smtClean="0"/>
              <a:t>(Paylaşma)</a:t>
            </a:r>
            <a:endParaRPr lang="tr-TR" sz="3000"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a:t>
            </a:fld>
            <a:endParaRPr lang="tr-TR"/>
          </a:p>
        </p:txBody>
      </p:sp>
    </p:spTree>
    <p:extLst>
      <p:ext uri="{BB962C8B-B14F-4D97-AF65-F5344CB8AC3E}">
        <p14:creationId xmlns:p14="http://schemas.microsoft.com/office/powerpoint/2010/main" val="2171618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Takımların içinde </a:t>
            </a:r>
            <a:r>
              <a:rPr lang="tr-TR" dirty="0" smtClean="0"/>
              <a:t>iletişim</a:t>
            </a:r>
            <a:endParaRPr lang="tr-TR" dirty="0"/>
          </a:p>
        </p:txBody>
      </p:sp>
      <p:sp>
        <p:nvSpPr>
          <p:cNvPr id="3" name="İçerik Yer Tutucusu 2"/>
          <p:cNvSpPr>
            <a:spLocks noGrp="1"/>
          </p:cNvSpPr>
          <p:nvPr>
            <p:ph idx="1"/>
          </p:nvPr>
        </p:nvSpPr>
        <p:spPr>
          <a:xfrm>
            <a:off x="457200" y="1340768"/>
            <a:ext cx="8363272" cy="4785395"/>
          </a:xfrm>
        </p:spPr>
        <p:txBody>
          <a:bodyPr>
            <a:noAutofit/>
          </a:bodyPr>
          <a:lstStyle/>
          <a:p>
            <a:r>
              <a:rPr lang="tr-TR" sz="1800" dirty="0" smtClean="0"/>
              <a:t>İletişim gerçek anlamda takımlar içinde gerçekleşir. Takımlarda görevler paylaşılmıştır ve tüm görevler birbiriyle etkileşim içinde gerçekleştirilir. </a:t>
            </a:r>
          </a:p>
          <a:p>
            <a:pPr lvl="1"/>
            <a:r>
              <a:rPr lang="tr-TR" sz="1800" dirty="0"/>
              <a:t>Takımlar göreve başlarken </a:t>
            </a:r>
            <a:r>
              <a:rPr lang="tr-TR" sz="1800" dirty="0" smtClean="0"/>
              <a:t>bir araya gelerek ne yapılacağını aralarında görüşürler ve karar verirler.</a:t>
            </a:r>
          </a:p>
          <a:p>
            <a:pPr lvl="1"/>
            <a:r>
              <a:rPr lang="tr-TR" sz="1800" dirty="0" smtClean="0"/>
              <a:t>Görev esnasında gelişmeleri, karşılaştıkları sorunları, malzeme ve bilgi isteklerini iletirler, arkadaşlarını teyit ederler veya gelişmeler karşısında onları bilgilendirirler.</a:t>
            </a:r>
          </a:p>
          <a:p>
            <a:pPr lvl="1"/>
            <a:r>
              <a:rPr lang="tr-TR" sz="1800" dirty="0" smtClean="0"/>
              <a:t>Görevin bitiminde sonuçları rapor ederler, karşılaştıkları sorunlara ışık tutarlar, bundan sonraki günlerde ne yapılması gerektiğine ilişkin öneriler getirirler. </a:t>
            </a:r>
          </a:p>
          <a:p>
            <a:r>
              <a:rPr lang="tr-TR" sz="1800" dirty="0" smtClean="0"/>
              <a:t>Bu görüşmelerde konuların açık, net ve anlaşılır bir şekilde aktarılması, kısa yoldan gidilmesi ve karşı tarafın mesajı doğru anlaması önemlidir. Sık, sürekli, içten haberleşme ilişkisinin kurulması </a:t>
            </a:r>
            <a:r>
              <a:rPr lang="tr-TR" sz="1800" b="1" dirty="0" smtClean="0"/>
              <a:t>takım bağlılığını </a:t>
            </a:r>
            <a:r>
              <a:rPr lang="tr-TR" sz="1800" dirty="0" smtClean="0"/>
              <a:t>arttırır ve takımın elemanları birbirlerine kenetlenirler. </a:t>
            </a:r>
          </a:p>
          <a:p>
            <a:r>
              <a:rPr lang="tr-TR" sz="1800" dirty="0" smtClean="0"/>
              <a:t>Takım haberleşmesinde işle ilgili konularda esnek ve rahat bir ilişkinin kurulması iyi bir şeydir, fakat bunu yaparken mesajın doğru anlaşıldığından emin olmak ve </a:t>
            </a:r>
            <a:r>
              <a:rPr lang="tr-TR" sz="1800" b="1" dirty="0" smtClean="0"/>
              <a:t>geri besleme </a:t>
            </a:r>
            <a:r>
              <a:rPr lang="tr-TR" sz="1800" dirty="0" smtClean="0"/>
              <a:t>almak gerekir. Buna bazen </a:t>
            </a:r>
            <a:r>
              <a:rPr lang="tr-TR" sz="1800" b="1" dirty="0" smtClean="0"/>
              <a:t>geri dönüt </a:t>
            </a:r>
            <a:r>
              <a:rPr lang="tr-TR" sz="1800" dirty="0" smtClean="0"/>
              <a:t>adı da verilir.  Geri dönüt, </a:t>
            </a:r>
            <a:r>
              <a:rPr lang="tr-TR" sz="1800" b="1" dirty="0" smtClean="0"/>
              <a:t>TEYİT ALMAK </a:t>
            </a:r>
            <a:r>
              <a:rPr lang="tr-TR" sz="1800" dirty="0" smtClean="0"/>
              <a:t>demektir. Veya </a:t>
            </a:r>
            <a:r>
              <a:rPr lang="tr-TR" sz="1800" b="1" dirty="0" smtClean="0"/>
              <a:t>doğrulama yapmak </a:t>
            </a:r>
            <a:r>
              <a:rPr lang="tr-TR" sz="1800" dirty="0" smtClean="0"/>
              <a:t>anlamına gelir. </a:t>
            </a:r>
            <a:endParaRPr lang="tr-TR" sz="1800"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a:t>
            </a:fld>
            <a:endParaRPr lang="tr-TR"/>
          </a:p>
        </p:txBody>
      </p:sp>
    </p:spTree>
    <p:extLst>
      <p:ext uri="{BB962C8B-B14F-4D97-AF65-F5344CB8AC3E}">
        <p14:creationId xmlns:p14="http://schemas.microsoft.com/office/powerpoint/2010/main" val="1026864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Takımlar arasında iletişim</a:t>
            </a:r>
            <a:endParaRPr lang="tr-TR" dirty="0"/>
          </a:p>
        </p:txBody>
      </p:sp>
      <p:sp>
        <p:nvSpPr>
          <p:cNvPr id="3" name="İçerik Yer Tutucusu 2"/>
          <p:cNvSpPr>
            <a:spLocks noGrp="1"/>
          </p:cNvSpPr>
          <p:nvPr>
            <p:ph idx="1"/>
          </p:nvPr>
        </p:nvSpPr>
        <p:spPr>
          <a:xfrm>
            <a:off x="457200" y="1340768"/>
            <a:ext cx="8229600" cy="4785395"/>
          </a:xfrm>
        </p:spPr>
        <p:txBody>
          <a:bodyPr>
            <a:normAutofit fontScale="85000" lnSpcReduction="20000"/>
          </a:bodyPr>
          <a:lstStyle/>
          <a:p>
            <a:pPr marL="0" indent="0">
              <a:buNone/>
            </a:pPr>
            <a:r>
              <a:rPr lang="tr-TR" sz="2200" dirty="0" smtClean="0"/>
              <a:t>Takım içi iletişim kadar takımlar arasındaki iletişim de önemlidir. Çünkü takımların işleri aynı zamanlarda diğer takımların işleriyle bağıntılı olarak gerçekleşir.  Bir takım işini bitirir ve işi diğer takıma devr eder veya iki takım birbirleriyle koordineli olarak işlerini gerçekleştiriyor olabilir. Özellikle vardiyalı çalışmalarda takımlar arasındaki iletişim bilgi aktarılmasını gerektirir. Şu bilgiler aktarılır:</a:t>
            </a:r>
          </a:p>
          <a:p>
            <a:pPr marL="400050" lvl="1" indent="0">
              <a:buNone/>
            </a:pPr>
            <a:r>
              <a:rPr lang="tr-TR" sz="1800" dirty="0" smtClean="0"/>
              <a:t>Hangi işler tamamlanmıştır, hangileri yarım kalmıştır.</a:t>
            </a:r>
          </a:p>
          <a:p>
            <a:pPr marL="400050" lvl="1" indent="0">
              <a:buNone/>
            </a:pPr>
            <a:r>
              <a:rPr lang="tr-TR" sz="1800" dirty="0" smtClean="0"/>
              <a:t>İşin son durumu nedir, sorun var mıdır, nelere dikkat edilmesi gerekmektedir</a:t>
            </a:r>
          </a:p>
          <a:p>
            <a:pPr marL="400050" lvl="1" indent="0">
              <a:buNone/>
            </a:pPr>
            <a:r>
              <a:rPr lang="tr-TR" sz="1800" dirty="0" smtClean="0"/>
              <a:t>Bundan sonra hangi işler yapılmalıdır</a:t>
            </a:r>
          </a:p>
          <a:p>
            <a:pPr marL="400050" lvl="1" indent="0">
              <a:buNone/>
            </a:pPr>
            <a:r>
              <a:rPr lang="tr-TR" sz="1800" dirty="0" smtClean="0"/>
              <a:t>Aktarılması gereken teknik bilgiler nelerdir.</a:t>
            </a:r>
          </a:p>
          <a:p>
            <a:pPr marL="0" indent="0">
              <a:buNone/>
            </a:pPr>
            <a:r>
              <a:rPr lang="tr-TR" sz="2200" dirty="0" smtClean="0"/>
              <a:t>Takımlar arasındaki iletişim sürecinde çoğunlukla </a:t>
            </a:r>
            <a:r>
              <a:rPr lang="tr-TR" sz="2200" b="1" dirty="0" smtClean="0"/>
              <a:t>yazılı raporlar </a:t>
            </a:r>
            <a:r>
              <a:rPr lang="tr-TR" sz="2200" dirty="0" smtClean="0"/>
              <a:t>kullanılır. Vardiya amiri ikinci vardiya amirine yapılan işleri, karşılaşılan sorunları, dikkat edilmesi gereken konuları ve yapılacak işleri gösteren yazılı bir rapor verir ve vardiyayı öyle devr eder. Aynı zamanda yapılacak işler sözlü olarak da aktarılır. Böylece hem yazılı hem de sözlü iletişim ilişkisi kurularak bir sonraki vardiya yöneticisi doğru bir şekilde bilgilendirilmiş olur.  İkinci vardiyada ciddi bir sorun ortaya çıkarsa bunun hangi vardiya amirinden veya çalışanlarından kaynaklandığı kolayca saptanabilir. Buna </a:t>
            </a:r>
            <a:r>
              <a:rPr lang="tr-TR" sz="2200" b="1" dirty="0" smtClean="0"/>
              <a:t>İZLENEBİLİRLİK</a:t>
            </a:r>
            <a:r>
              <a:rPr lang="tr-TR" sz="2200" dirty="0" smtClean="0"/>
              <a:t> adı verilir.  Burada dikkat edilmesi gereken nokta </a:t>
            </a:r>
            <a:r>
              <a:rPr lang="tr-TR" sz="2200" b="1" dirty="0" smtClean="0"/>
              <a:t>VARDİYA İŞ TESLİM RAPORLARININ </a:t>
            </a:r>
            <a:r>
              <a:rPr lang="tr-TR" sz="2200" dirty="0" smtClean="0"/>
              <a:t>aceleyle ve özensiz olarak hazırlanmamasıdır. Acele hazırlanan raporlarda bir çok nokta unutulur ve kaçınılmaz olarak bazı sorunlarla karşılaşılır. </a:t>
            </a:r>
            <a:endParaRPr lang="tr-TR" sz="2200"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5</a:t>
            </a:fld>
            <a:endParaRPr lang="tr-TR" dirty="0"/>
          </a:p>
        </p:txBody>
      </p:sp>
    </p:spTree>
    <p:extLst>
      <p:ext uri="{BB962C8B-B14F-4D97-AF65-F5344CB8AC3E}">
        <p14:creationId xmlns:p14="http://schemas.microsoft.com/office/powerpoint/2010/main" val="88431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t>Vardiya Değişim Bilgilendirmesi-1</a:t>
            </a:r>
            <a:endParaRPr lang="tr-TR" sz="4000" dirty="0"/>
          </a:p>
        </p:txBody>
      </p:sp>
      <p:sp>
        <p:nvSpPr>
          <p:cNvPr id="3" name="İçerik Yer Tutucusu 2"/>
          <p:cNvSpPr>
            <a:spLocks noGrp="1"/>
          </p:cNvSpPr>
          <p:nvPr>
            <p:ph idx="1"/>
          </p:nvPr>
        </p:nvSpPr>
        <p:spPr/>
        <p:txBody>
          <a:bodyPr>
            <a:normAutofit fontScale="77500" lnSpcReduction="20000"/>
          </a:bodyPr>
          <a:lstStyle/>
          <a:p>
            <a:r>
              <a:rPr lang="tr-TR" dirty="0" smtClean="0"/>
              <a:t>Vardiya değişimlerinde ekiplerin birbirlerini bilgilendirmeleri hayati derecede önemlidir. Bu tür bir bilgilendirilmenin yapılmadığı durumlarda, kazalar, yaralanmalar, görevlerin eksik yapılması, zamanında yapılmaması gibi sorunlarla karşılaşılır. Vardiya değişimlerinde bilgilendirme  yazılı </a:t>
            </a:r>
            <a:r>
              <a:rPr lang="tr-TR" b="1" dirty="0" smtClean="0"/>
              <a:t>iş teslimat formlarıyla </a:t>
            </a:r>
            <a:r>
              <a:rPr lang="tr-TR" dirty="0" smtClean="0"/>
              <a:t>yapılır. Etkin bir iş teslim formu üç öğeye sahiptir:</a:t>
            </a:r>
          </a:p>
          <a:p>
            <a:pPr lvl="1"/>
            <a:r>
              <a:rPr lang="tr-TR" dirty="0" smtClean="0"/>
              <a:t>İşi teslim eden kişinin işle ilgili önemli ve temel öğeleri doğru ve anlamlı bir biçimde aktarmasına</a:t>
            </a:r>
          </a:p>
          <a:p>
            <a:pPr lvl="1"/>
            <a:r>
              <a:rPr lang="tr-TR" dirty="0" smtClean="0"/>
              <a:t>İşi teslim alan kişinin giden kişinin yazmış olduğu bilgileri iyi anlamasına ve özümsemesine</a:t>
            </a:r>
          </a:p>
          <a:p>
            <a:pPr lvl="1"/>
            <a:r>
              <a:rPr lang="tr-TR" dirty="0" smtClean="0"/>
              <a:t>Giden ve gelen arasındaki yazılı haberleşmenin ciddiye alınmasına ve ciddiyetle uygulanmasına ve bu tür yazılı iletişimin nerede ve nasıl yapıldığına </a:t>
            </a:r>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6</a:t>
            </a:fld>
            <a:endParaRPr lang="tr-TR"/>
          </a:p>
        </p:txBody>
      </p:sp>
    </p:spTree>
    <p:extLst>
      <p:ext uri="{BB962C8B-B14F-4D97-AF65-F5344CB8AC3E}">
        <p14:creationId xmlns:p14="http://schemas.microsoft.com/office/powerpoint/2010/main" val="217616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Vardiya Değişim </a:t>
            </a:r>
            <a:r>
              <a:rPr lang="tr-TR" sz="4000" dirty="0" smtClean="0"/>
              <a:t>Bilgilendirmesi-2</a:t>
            </a:r>
            <a:endParaRPr lang="tr-TR" sz="4000" dirty="0"/>
          </a:p>
        </p:txBody>
      </p:sp>
      <p:sp>
        <p:nvSpPr>
          <p:cNvPr id="3" name="İçerik Yer Tutucusu 2"/>
          <p:cNvSpPr>
            <a:spLocks noGrp="1"/>
          </p:cNvSpPr>
          <p:nvPr>
            <p:ph idx="1"/>
          </p:nvPr>
        </p:nvSpPr>
        <p:spPr>
          <a:xfrm>
            <a:off x="323528" y="1340768"/>
            <a:ext cx="8568952" cy="4785395"/>
          </a:xfrm>
        </p:spPr>
        <p:txBody>
          <a:bodyPr>
            <a:noAutofit/>
          </a:bodyPr>
          <a:lstStyle/>
          <a:p>
            <a:r>
              <a:rPr lang="tr-TR" sz="2200" dirty="0" smtClean="0"/>
              <a:t>Vardiya teslim formunun etkili bir şekilde uygulanabilmesi için iki özellik önemlidir: (1) sistemi sahiplenme ve (2) resmiyet. </a:t>
            </a:r>
          </a:p>
          <a:p>
            <a:r>
              <a:rPr lang="tr-TR" sz="2200" b="1" dirty="0" smtClean="0"/>
              <a:t>Sistemi sahiplenme</a:t>
            </a:r>
            <a:r>
              <a:rPr lang="tr-TR" sz="2200" dirty="0" smtClean="0"/>
              <a:t> şu anlama gelir. Vardiyayı teslim eden ve teslim alan kişiler sorumluluk üstlenmeli ve yazım, bilgilendirme, geçmişi ve yapılması gerekenleri ciddi bir şekilde kağıda aktarmalıdırlar. Teslim tutanağı ciddi bir şekilde hazırlanmazsa kişiler kolaylıkla «o benim vardiyamda olmadı» gibi suçu, sorunu veya yetersizliği başka vardiyanın üzerine yıkmaya çalışırlar. </a:t>
            </a:r>
          </a:p>
          <a:p>
            <a:r>
              <a:rPr lang="tr-TR" sz="2200" b="1" dirty="0" smtClean="0"/>
              <a:t>Resmiyet</a:t>
            </a:r>
            <a:r>
              <a:rPr lang="tr-TR" sz="2200" dirty="0" smtClean="0"/>
              <a:t>, teslim tutanağının nasıl hazırlanacağı, kime verileceği, hangi bilgileri içereceği konusunda işletmenin bir sitem kurması ve bu sistemin çalışıp çalışmadığını belli aralıklarla kontrol etmesidir. Sistem kurulmadığı ve kontrol yapılmadığı durumlarda uygulama çok çabuk ihmal edilebilir veya kişiler tutanağa gerek olmadığını düşünebilirler. Kontrol ve uyarı sistemin yaşamasını sağlar bireylerin dikkatini artırır. </a:t>
            </a:r>
            <a:endParaRPr lang="tr-TR" sz="2200"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7</a:t>
            </a:fld>
            <a:endParaRPr lang="tr-TR"/>
          </a:p>
        </p:txBody>
      </p:sp>
    </p:spTree>
    <p:extLst>
      <p:ext uri="{BB962C8B-B14F-4D97-AF65-F5344CB8AC3E}">
        <p14:creationId xmlns:p14="http://schemas.microsoft.com/office/powerpoint/2010/main" val="130418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Vardiya </a:t>
            </a:r>
            <a:r>
              <a:rPr lang="tr-TR" dirty="0" smtClean="0"/>
              <a:t>iş teslim formu</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8</a:t>
            </a:fld>
            <a:endParaRPr lang="tr-T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88" t="11021" r="7752" b="13798"/>
          <a:stretch/>
        </p:blipFill>
        <p:spPr bwMode="auto">
          <a:xfrm>
            <a:off x="827584" y="1844824"/>
            <a:ext cx="7704856" cy="381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06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Vardiya </a:t>
            </a:r>
            <a:r>
              <a:rPr lang="tr-TR" dirty="0" smtClean="0"/>
              <a:t>değişiminde etkin iletişimi aksatan engeller</a:t>
            </a:r>
            <a:endParaRPr lang="tr-TR" dirty="0"/>
          </a:p>
        </p:txBody>
      </p:sp>
      <p:sp>
        <p:nvSpPr>
          <p:cNvPr id="3" name="İçerik Yer Tutucusu 2"/>
          <p:cNvSpPr>
            <a:spLocks noGrp="1"/>
          </p:cNvSpPr>
          <p:nvPr>
            <p:ph idx="1"/>
          </p:nvPr>
        </p:nvSpPr>
        <p:spPr>
          <a:xfrm>
            <a:off x="457200" y="1484784"/>
            <a:ext cx="8435280" cy="4641379"/>
          </a:xfrm>
        </p:spPr>
        <p:txBody>
          <a:bodyPr>
            <a:normAutofit fontScale="62500" lnSpcReduction="20000"/>
          </a:bodyPr>
          <a:lstStyle/>
          <a:p>
            <a:pPr marL="0" indent="0">
              <a:buNone/>
            </a:pPr>
            <a:r>
              <a:rPr lang="tr-TR" dirty="0" smtClean="0"/>
              <a:t>Araştırmalar göstermiştir ki belirli uygulamalar, davranışlar veya tutumlar vardiya değişiminde etkin iletişim ilişkisini aksatır, bozar veya çarpıtır. Bunlar aşağıdaki gibidir:</a:t>
            </a:r>
          </a:p>
          <a:p>
            <a:pPr lvl="1"/>
            <a:r>
              <a:rPr lang="tr-TR" sz="3000" dirty="0" smtClean="0"/>
              <a:t>Mesaj eğer ilgisiz, geçersiz, istenmeyen bilgileri içerirse </a:t>
            </a:r>
            <a:r>
              <a:rPr lang="tr-TR" sz="3000" b="1" dirty="0" smtClean="0"/>
              <a:t>kilit veya anahtar bilgiler </a:t>
            </a:r>
            <a:r>
              <a:rPr lang="tr-TR" sz="3000" dirty="0" smtClean="0"/>
              <a:t>kaybolur veya görünmez hale gelir.</a:t>
            </a:r>
          </a:p>
          <a:p>
            <a:pPr lvl="1"/>
            <a:r>
              <a:rPr lang="tr-TR" sz="3000" dirty="0" smtClean="0"/>
              <a:t>Günlük hayatta konuştuğumuz dil genellikle belirsizdir. Bu dili daha anlaşılır ve belirgin hale getirmek için çaba harcamak gerekir.</a:t>
            </a:r>
          </a:p>
          <a:p>
            <a:pPr lvl="2"/>
            <a:r>
              <a:rPr lang="tr-TR" sz="2900" dirty="0" smtClean="0"/>
              <a:t>Bilgiyi açık, net, belirgin hale getirmek gerekir. Hangi araç, alet, makine, belge, kod, hangi sefer.</a:t>
            </a:r>
          </a:p>
          <a:p>
            <a:pPr lvl="2"/>
            <a:r>
              <a:rPr lang="tr-TR" sz="2900" dirty="0" smtClean="0"/>
              <a:t>İki yönlü haberle ilişkisi içinde olmak gerekir. Böylece iyi anlaşılmayan belirsiz kalan noktalar açıklığa kavuşur.</a:t>
            </a:r>
          </a:p>
          <a:p>
            <a:pPr lvl="1"/>
            <a:r>
              <a:rPr lang="tr-TR" sz="3000" dirty="0" smtClean="0"/>
              <a:t>İnsanlar genelde haberleşmeyi basit ve kolay bir süreç olarak görürler ve bu nedenle aşırı öz-güven içinde olurlar. Bunu yenmek ve dikkati artırmak için;</a:t>
            </a:r>
          </a:p>
          <a:p>
            <a:pPr lvl="2"/>
            <a:r>
              <a:rPr lang="tr-TR" sz="2900" dirty="0" smtClean="0"/>
              <a:t>Çalışanlar yanlış veya yetersiz haberleşmenin muhtemel sonuçları hakkında hatırlatmalar yaparak onların duyarlılıklarını artırmak gerekir.</a:t>
            </a:r>
          </a:p>
          <a:p>
            <a:pPr lvl="2"/>
            <a:r>
              <a:rPr lang="tr-TR" sz="2900" dirty="0" smtClean="0"/>
              <a:t>Vardiya teslimlerinde birime özgü iş teslimi ve bilgilendirme ritüelleri oluşturmak gerekir.  Böylece kişiler her vardiya değişiminde otomatik olarak ve dikkatli bir şekilde birbirlerini bilgilendirirler. </a:t>
            </a:r>
            <a:endParaRPr lang="tr-TR" sz="2900" dirty="0"/>
          </a:p>
        </p:txBody>
      </p:sp>
      <p:sp>
        <p:nvSpPr>
          <p:cNvPr id="4" name="Veri Yer Tutucusu 3"/>
          <p:cNvSpPr>
            <a:spLocks noGrp="1"/>
          </p:cNvSpPr>
          <p:nvPr>
            <p:ph type="dt" sz="half" idx="10"/>
          </p:nvPr>
        </p:nvSpPr>
        <p:spPr/>
        <p:txBody>
          <a:bodyPr/>
          <a:lstStyle/>
          <a:p>
            <a:fld id="{D1E7CAED-EC24-43C8-9C63-7E12105309D2}" type="datetime1">
              <a:rPr lang="tr-TR" smtClean="0"/>
              <a:t>01.02.2018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9</a:t>
            </a:fld>
            <a:endParaRPr lang="tr-TR"/>
          </a:p>
        </p:txBody>
      </p:sp>
    </p:spTree>
    <p:extLst>
      <p:ext uri="{BB962C8B-B14F-4D97-AF65-F5344CB8AC3E}">
        <p14:creationId xmlns:p14="http://schemas.microsoft.com/office/powerpoint/2010/main" val="209617138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11485</TotalTime>
  <Words>2507</Words>
  <Application>Microsoft Office PowerPoint</Application>
  <PresentationFormat>Ekran Gösterisi (4:3)</PresentationFormat>
  <Paragraphs>228</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EASA Part 66 için Module 9: Human Factors Lisans Sınıfı:  B1 ve B2  Takımlarda İletişim</vt:lpstr>
      <vt:lpstr>Part 66</vt:lpstr>
      <vt:lpstr>İçindekiler </vt:lpstr>
      <vt:lpstr>Takımların içinde iletişim</vt:lpstr>
      <vt:lpstr>Takımlar arasında iletişim</vt:lpstr>
      <vt:lpstr>Vardiya Değişim Bilgilendirmesi-1</vt:lpstr>
      <vt:lpstr>Vardiya Değişim Bilgilendirmesi-2</vt:lpstr>
      <vt:lpstr>Vardiya iş teslim formu</vt:lpstr>
      <vt:lpstr>Vardiya değişiminde etkin iletişimi aksatan engeller</vt:lpstr>
      <vt:lpstr>Vardiya değişim toplantısı</vt:lpstr>
      <vt:lpstr>Vardiya değişim toplantısında görüşülecek konular</vt:lpstr>
      <vt:lpstr>Bilgisayar ortamında  İş Kartı veya İş Emri Kartı</vt:lpstr>
      <vt:lpstr>İletişim sorunları </vt:lpstr>
      <vt:lpstr>Zayıf haberleşmenin  tehlike yaratacağı alanlar</vt:lpstr>
      <vt:lpstr>İş kayıt kütüğü – Work logging</vt:lpstr>
      <vt:lpstr>İş kayıt kütüğü – Work logging</vt:lpstr>
      <vt:lpstr>Work Logging -  İş Kayıt Formu</vt:lpstr>
      <vt:lpstr>İş kayıt formunun önemi</vt:lpstr>
      <vt:lpstr>Kendini Yenilemek</vt:lpstr>
      <vt:lpstr>Yenilenin, güncel kalın…</vt:lpstr>
      <vt:lpstr>Güncel kalmak için iletişim</vt:lpstr>
      <vt:lpstr>Güncel kalmak için takip edilmesi gereken bilgiler</vt:lpstr>
      <vt:lpstr>Güncel kalmak için ne yapmak gerekir</vt:lpstr>
      <vt:lpstr>Güncel kalma sorumluluğu</vt:lpstr>
      <vt:lpstr>Kişiler güncel kalmak için ne yapabilirler</vt:lpstr>
      <vt:lpstr>Bilginin yaygınlaştırılması</vt:lpstr>
      <vt:lpstr>Bilginin yaygınlaştırılması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Performansı Etkileyen Faktörler</dc:title>
  <dc:creator>Hüner ŞENCAN</dc:creator>
  <cp:lastModifiedBy>Hüner ŞENCAN</cp:lastModifiedBy>
  <cp:revision>197</cp:revision>
  <cp:lastPrinted>2018-01-29T12:24:59Z</cp:lastPrinted>
  <dcterms:created xsi:type="dcterms:W3CDTF">2017-11-15T08:40:41Z</dcterms:created>
  <dcterms:modified xsi:type="dcterms:W3CDTF">2018-02-01T14:35:44Z</dcterms:modified>
</cp:coreProperties>
</file>