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31"/>
  </p:notesMasterIdLst>
  <p:sldIdLst>
    <p:sldId id="258" r:id="rId2"/>
    <p:sldId id="259" r:id="rId3"/>
    <p:sldId id="261" r:id="rId4"/>
    <p:sldId id="260" r:id="rId5"/>
    <p:sldId id="283"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B212"/>
    <a:srgbClr val="0F591B"/>
    <a:srgbClr val="003300"/>
    <a:srgbClr val="006600"/>
    <a:srgbClr val="082E0E"/>
    <a:srgbClr val="19972E"/>
    <a:srgbClr val="20A21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58" d="100"/>
          <a:sy n="58" d="100"/>
        </p:scale>
        <p:origin x="1195" y="53"/>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4C21565-4296-41BA-8947-B4FD20D95005}" type="slidenum">
              <a:rPr lang="en-GB" altLang="en-US"/>
              <a:pPr>
                <a:defRPr/>
              </a:pPr>
              <a:t>‹#›</a:t>
            </a:fld>
            <a:endParaRPr lang="en-GB" altLang="en-US"/>
          </a:p>
        </p:txBody>
      </p:sp>
    </p:spTree>
    <p:extLst>
      <p:ext uri="{BB962C8B-B14F-4D97-AF65-F5344CB8AC3E}">
        <p14:creationId xmlns:p14="http://schemas.microsoft.com/office/powerpoint/2010/main" val="241616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CA6B2B-19A2-4A51-BC47-428B0A68E98E}" type="slidenum">
              <a:rPr lang="en-GB" altLang="en-US"/>
              <a:pPr>
                <a:spcBef>
                  <a:spcPct val="0"/>
                </a:spcBef>
              </a:pPr>
              <a:t>1</a:t>
            </a:fld>
            <a:endParaRPr lang="en-GB"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5095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F8E2DE-6C5A-4E3F-89BF-1FC45FEA1C22}" type="slidenum">
              <a:rPr lang="en-GB" altLang="en-US"/>
              <a:pPr>
                <a:spcBef>
                  <a:spcPct val="0"/>
                </a:spcBef>
              </a:pPr>
              <a:t>2</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74853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17356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51646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8383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4083914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1713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19311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3031954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3470582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4959350" y="3013075"/>
            <a:ext cx="393382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0" eaLnBrk="0" fontAlgn="base" hangingPunct="0">
              <a:spcBef>
                <a:spcPct val="0"/>
              </a:spcBef>
              <a:spcAft>
                <a:spcPct val="0"/>
              </a:spcAft>
              <a:defRPr sz="2800" b="1" i="0">
                <a:solidFill>
                  <a:schemeClr val="bg1"/>
                </a:solidFill>
                <a:latin typeface="+mj-lt"/>
                <a:ea typeface="+mj-ea"/>
                <a:cs typeface="+mj-cs"/>
              </a:defRPr>
            </a:lvl1pPr>
            <a:lvl2pPr algn="ctr" rtl="0" eaLnBrk="0" fontAlgn="base" hangingPunct="0">
              <a:spcBef>
                <a:spcPct val="0"/>
              </a:spcBef>
              <a:spcAft>
                <a:spcPct val="0"/>
              </a:spcAft>
              <a:defRPr sz="2800" b="1">
                <a:solidFill>
                  <a:srgbClr val="006600"/>
                </a:solidFill>
                <a:latin typeface="Arial" charset="0"/>
              </a:defRPr>
            </a:lvl2pPr>
            <a:lvl3pPr algn="ctr" rtl="0" eaLnBrk="0" fontAlgn="base" hangingPunct="0">
              <a:spcBef>
                <a:spcPct val="0"/>
              </a:spcBef>
              <a:spcAft>
                <a:spcPct val="0"/>
              </a:spcAft>
              <a:defRPr sz="2800" b="1">
                <a:solidFill>
                  <a:srgbClr val="006600"/>
                </a:solidFill>
                <a:latin typeface="Arial" charset="0"/>
              </a:defRPr>
            </a:lvl3pPr>
            <a:lvl4pPr algn="ctr" rtl="0" eaLnBrk="0" fontAlgn="base" hangingPunct="0">
              <a:spcBef>
                <a:spcPct val="0"/>
              </a:spcBef>
              <a:spcAft>
                <a:spcPct val="0"/>
              </a:spcAft>
              <a:defRPr sz="2800" b="1">
                <a:solidFill>
                  <a:srgbClr val="006600"/>
                </a:solidFill>
                <a:latin typeface="Arial" charset="0"/>
              </a:defRPr>
            </a:lvl4pPr>
            <a:lvl5pPr algn="ctr" rtl="0" eaLnBrk="0" fontAlgn="base" hangingPunct="0">
              <a:spcBef>
                <a:spcPct val="0"/>
              </a:spcBef>
              <a:spcAft>
                <a:spcPct val="0"/>
              </a:spcAft>
              <a:defRPr sz="2800" b="1">
                <a:solidFill>
                  <a:srgbClr val="006600"/>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GB" sz="2000" i="1" dirty="0" smtClean="0">
                <a:solidFill>
                  <a:schemeClr val="tx1">
                    <a:lumMod val="75000"/>
                  </a:schemeClr>
                </a:solidFill>
              </a:rPr>
              <a:t>Your Name</a:t>
            </a:r>
          </a:p>
        </p:txBody>
      </p:sp>
      <p:sp>
        <p:nvSpPr>
          <p:cNvPr id="8" name="Rectangle 2"/>
          <p:cNvSpPr>
            <a:spLocks noGrp="1" noChangeArrowheads="1"/>
          </p:cNvSpPr>
          <p:nvPr>
            <p:ph type="ctrTitle"/>
          </p:nvPr>
        </p:nvSpPr>
        <p:spPr>
          <a:xfrm>
            <a:off x="5006898" y="2810491"/>
            <a:ext cx="3933902" cy="791349"/>
          </a:xfrm>
        </p:spPr>
        <p:txBody>
          <a:bodyPr/>
          <a:lstStyle>
            <a:lvl1pPr algn="r">
              <a:defRPr sz="3600" i="0">
                <a:solidFill>
                  <a:schemeClr val="tx1">
                    <a:lumMod val="50000"/>
                  </a:schemeClr>
                </a:solidFill>
              </a:defRPr>
            </a:lvl1pPr>
          </a:lstStyle>
          <a:p>
            <a:r>
              <a:rPr lang="en-US" dirty="0" smtClean="0"/>
              <a:t>Click to edit Master title style</a:t>
            </a:r>
            <a:endParaRPr lang="en-GB" dirty="0" smtClean="0"/>
          </a:p>
        </p:txBody>
      </p:sp>
      <p:sp>
        <p:nvSpPr>
          <p:cNvPr id="4" name="Rectangle 4"/>
          <p:cNvSpPr>
            <a:spLocks noGrp="1" noChangeArrowheads="1"/>
          </p:cNvSpPr>
          <p:nvPr>
            <p:ph type="dt" sz="half" idx="10"/>
          </p:nvPr>
        </p:nvSpPr>
        <p:spPr/>
        <p:txBody>
          <a:bodyPr/>
          <a:lstStyle>
            <a:lvl1pPr>
              <a:defRPr b="1">
                <a:solidFill>
                  <a:schemeClr val="tx2"/>
                </a:solidFill>
              </a:defRPr>
            </a:lvl1pPr>
          </a:lstStyle>
          <a:p>
            <a:pPr>
              <a:defRPr/>
            </a:pPr>
            <a:endParaRPr lang="en-GB"/>
          </a:p>
        </p:txBody>
      </p:sp>
      <p:sp>
        <p:nvSpPr>
          <p:cNvPr id="5" name="Rectangle 5"/>
          <p:cNvSpPr>
            <a:spLocks noGrp="1" noChangeArrowheads="1"/>
          </p:cNvSpPr>
          <p:nvPr>
            <p:ph type="ftr" sz="quarter" idx="11"/>
          </p:nvPr>
        </p:nvSpPr>
        <p:spPr/>
        <p:txBody>
          <a:bodyPr/>
          <a:lstStyle>
            <a:lvl1pPr>
              <a:defRPr b="1">
                <a:solidFill>
                  <a:schemeClr val="tx2"/>
                </a:solidFill>
              </a:defRPr>
            </a:lvl1pPr>
          </a:lstStyle>
          <a:p>
            <a:pPr>
              <a:defRPr/>
            </a:pPr>
            <a:r>
              <a:rPr lang="en-GB" dirty="0" err="1" smtClean="0"/>
              <a:t>Prof.</a:t>
            </a:r>
            <a:r>
              <a:rPr lang="en-GB" dirty="0" smtClean="0"/>
              <a:t> </a:t>
            </a:r>
            <a:r>
              <a:rPr lang="en-GB" dirty="0" err="1" smtClean="0"/>
              <a:t>Dr.</a:t>
            </a:r>
            <a:r>
              <a:rPr lang="en-GB" dirty="0" smtClean="0"/>
              <a:t> </a:t>
            </a:r>
            <a:r>
              <a:rPr lang="en-GB" dirty="0" err="1" smtClean="0"/>
              <a:t>Hüner</a:t>
            </a:r>
            <a:r>
              <a:rPr lang="en-GB" dirty="0" smtClean="0"/>
              <a:t> Şencan</a:t>
            </a:r>
            <a:endParaRPr lang="en-GB" dirty="0"/>
          </a:p>
        </p:txBody>
      </p:sp>
      <p:sp>
        <p:nvSpPr>
          <p:cNvPr id="6" name="Rectangle 6"/>
          <p:cNvSpPr>
            <a:spLocks noGrp="1" noChangeArrowheads="1"/>
          </p:cNvSpPr>
          <p:nvPr>
            <p:ph type="sldNum" sz="quarter" idx="12"/>
          </p:nvPr>
        </p:nvSpPr>
        <p:spPr/>
        <p:txBody>
          <a:bodyPr/>
          <a:lstStyle>
            <a:lvl1pPr>
              <a:defRPr smtClean="0"/>
            </a:lvl1pPr>
          </a:lstStyle>
          <a:p>
            <a:pPr>
              <a:defRPr/>
            </a:pPr>
            <a:fld id="{1E521FD3-CBD5-4B15-B670-6877B98ECBA9}" type="slidenum">
              <a:rPr lang="en-GB" altLang="en-US"/>
              <a:pPr>
                <a:defRPr/>
              </a:pPr>
              <a:t>‹#›</a:t>
            </a:fld>
            <a:endParaRPr lang="en-GB" altLang="en-US"/>
          </a:p>
        </p:txBody>
      </p:sp>
    </p:spTree>
    <p:extLst>
      <p:ext uri="{BB962C8B-B14F-4D97-AF65-F5344CB8AC3E}">
        <p14:creationId xmlns:p14="http://schemas.microsoft.com/office/powerpoint/2010/main" val="97861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051801" cy="897467"/>
          </a:xfrm>
        </p:spPr>
        <p:txBody>
          <a:bodyPr>
            <a:normAutofit/>
          </a:bodyPr>
          <a:lstStyle>
            <a:lvl1pPr algn="ctr">
              <a:defRPr sz="3200">
                <a:solidFill>
                  <a:schemeClr val="tx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598" y="1651000"/>
            <a:ext cx="8051801" cy="43903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lvl1pPr>
              <a:defRPr sz="1200"/>
            </a:lvl1pPr>
          </a:lstStyle>
          <a:p>
            <a:pPr>
              <a:defRPr/>
            </a:pPr>
            <a:r>
              <a:rPr lang="tr-TR" dirty="0" smtClean="0"/>
              <a:t>Prof. Dr. Hüner Şencan</a:t>
            </a:r>
            <a:endParaRPr lang="en-GB" dirty="0"/>
          </a:p>
        </p:txBody>
      </p:sp>
      <p:sp>
        <p:nvSpPr>
          <p:cNvPr id="6" name="Slide Number Placeholder 5"/>
          <p:cNvSpPr>
            <a:spLocks noGrp="1"/>
          </p:cNvSpPr>
          <p:nvPr>
            <p:ph type="sldNum" sz="quarter" idx="12"/>
          </p:nvPr>
        </p:nvSpPr>
        <p:spPr>
          <a:xfrm>
            <a:off x="8148761" y="6109096"/>
            <a:ext cx="512638" cy="365125"/>
          </a:xfrm>
        </p:spPr>
        <p:txBody>
          <a:bodyPr/>
          <a:lstStyle>
            <a:lvl1pPr>
              <a:defRPr sz="1200" b="1"/>
            </a:lvl1pPr>
          </a:lstStyle>
          <a:p>
            <a:pPr>
              <a:defRPr/>
            </a:pPr>
            <a:fld id="{47131E8F-C707-4548-A4D5-68D1B59FA42C}" type="slidenum">
              <a:rPr lang="en-GB" altLang="en-US" smtClean="0"/>
              <a:pPr>
                <a:defRPr/>
              </a:pPr>
              <a:t>‹#›</a:t>
            </a:fld>
            <a:endParaRPr lang="en-GB" altLang="en-US" dirty="0"/>
          </a:p>
        </p:txBody>
      </p:sp>
    </p:spTree>
    <p:extLst>
      <p:ext uri="{BB962C8B-B14F-4D97-AF65-F5344CB8AC3E}">
        <p14:creationId xmlns:p14="http://schemas.microsoft.com/office/powerpoint/2010/main" val="246344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tr-TR" smtClean="0"/>
              <a:t>Prof. Dr. Hüner Şencan</a:t>
            </a:r>
            <a:endParaRPr lang="en-GB" dirty="0"/>
          </a:p>
        </p:txBody>
      </p:sp>
      <p:sp>
        <p:nvSpPr>
          <p:cNvPr id="6" name="Slide Number Placeholder 5"/>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36565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tr-TR" smtClean="0"/>
              <a:t>Prof. Dr. Hüner Şencan</a:t>
            </a:r>
            <a:endParaRPr lang="en-GB" dirty="0"/>
          </a:p>
        </p:txBody>
      </p:sp>
      <p:sp>
        <p:nvSpPr>
          <p:cNvPr id="7" name="Slide Number Placeholder 6"/>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368592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r>
              <a:rPr lang="tr-TR" smtClean="0"/>
              <a:t>Prof. Dr. Hüner Şencan</a:t>
            </a:r>
            <a:endParaRPr lang="en-GB" dirty="0"/>
          </a:p>
        </p:txBody>
      </p:sp>
      <p:sp>
        <p:nvSpPr>
          <p:cNvPr id="9" name="Slide Number Placeholder 8"/>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9229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r>
              <a:rPr lang="tr-TR"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3339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r>
              <a:rPr lang="tr-TR" smtClean="0"/>
              <a:t>Prof. Dr. Hüner Şencan</a:t>
            </a:r>
            <a:endParaRPr lang="en-GB" dirty="0"/>
          </a:p>
        </p:txBody>
      </p:sp>
      <p:sp>
        <p:nvSpPr>
          <p:cNvPr id="4" name="Slide Number Placeholder 3"/>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17904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tr-TR" smtClean="0"/>
              <a:t>Prof. Dr. Hüner Şencan</a:t>
            </a:r>
            <a:endParaRPr lang="en-GB" dirty="0"/>
          </a:p>
        </p:txBody>
      </p:sp>
      <p:sp>
        <p:nvSpPr>
          <p:cNvPr id="7" name="Slide Number Placeholder 6"/>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43058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tr-TR" smtClean="0"/>
              <a:t>Prof. Dr. Hüner Şencan</a:t>
            </a:r>
            <a:endParaRPr lang="en-GB" dirty="0"/>
          </a:p>
        </p:txBody>
      </p:sp>
      <p:sp>
        <p:nvSpPr>
          <p:cNvPr id="7" name="Slide Number Placeholder 6"/>
          <p:cNvSpPr>
            <a:spLocks noGrp="1"/>
          </p:cNvSpPr>
          <p:nvPr>
            <p:ph type="sldNum" sz="quarter" idx="12"/>
          </p:nvPr>
        </p:nvSpPr>
        <p:spPr/>
        <p:txBody>
          <a:bodyPr/>
          <a:lstStyle/>
          <a:p>
            <a:pPr>
              <a:defRPr/>
            </a:pPr>
            <a:fld id="{EA34F9E1-87AF-453F-9A8E-358AB7BCDB28}" type="slidenum">
              <a:rPr lang="en-GB" altLang="en-US" smtClean="0"/>
              <a:pPr>
                <a:defRPr/>
              </a:pPr>
              <a:t>‹#›</a:t>
            </a:fld>
            <a:endParaRPr lang="en-GB" altLang="en-US"/>
          </a:p>
        </p:txBody>
      </p:sp>
    </p:spTree>
    <p:extLst>
      <p:ext uri="{BB962C8B-B14F-4D97-AF65-F5344CB8AC3E}">
        <p14:creationId xmlns:p14="http://schemas.microsoft.com/office/powerpoint/2010/main" val="250890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7000"/>
            <a:lum/>
          </a:blip>
          <a:srcRect/>
          <a:stretch>
            <a:fillRect/>
          </a:stretch>
        </a:blip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tr-TR" smtClean="0"/>
              <a:t>Prof. Dr. Hüner Şencan</a:t>
            </a:r>
            <a:endParaRPr lang="en-GB"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EA34F9E1-87AF-453F-9A8E-358AB7BCDB28}" type="slidenum">
              <a:rPr lang="en-GB" altLang="en-US" smtClean="0"/>
              <a:pPr>
                <a:defRPr/>
              </a:pPr>
              <a:t>‹#›</a:t>
            </a:fld>
            <a:endParaRPr lang="en-GB" altLang="en-US"/>
          </a:p>
        </p:txBody>
      </p:sp>
      <p:pic>
        <p:nvPicPr>
          <p:cNvPr id="18" name="Picture 2"/>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21267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2626659" y="2991037"/>
            <a:ext cx="5811823" cy="792163"/>
          </a:xfrm>
        </p:spPr>
        <p:txBody>
          <a:bodyPr>
            <a:normAutofit fontScale="90000"/>
          </a:bodyPr>
          <a:lstStyle/>
          <a:p>
            <a:pPr eaLnBrk="1" hangingPunct="1">
              <a:defRPr/>
            </a:pPr>
            <a:r>
              <a:rPr lang="tr-TR" sz="4400" dirty="0" smtClean="0"/>
              <a:t>Havacılıkta İnsan Kaynakları</a:t>
            </a:r>
            <a:br>
              <a:rPr lang="tr-TR" sz="4400" dirty="0" smtClean="0"/>
            </a:br>
            <a:r>
              <a:rPr lang="tr-TR" sz="4400" dirty="0" smtClean="0"/>
              <a:t/>
            </a:r>
            <a:br>
              <a:rPr lang="tr-TR" sz="4400" dirty="0" smtClean="0"/>
            </a:br>
            <a:r>
              <a:rPr lang="tr-TR" sz="2200" dirty="0" smtClean="0"/>
              <a:t>2 Strateji ve İnsan Kaynakları</a:t>
            </a:r>
            <a:endParaRPr lang="en-GB" sz="2200" i="1" dirty="0" smtClean="0">
              <a:solidFill>
                <a:schemeClr val="tx1">
                  <a:lumMod val="75000"/>
                </a:schemeClr>
              </a:solidFill>
            </a:endParaRPr>
          </a:p>
        </p:txBody>
      </p:sp>
      <p:sp>
        <p:nvSpPr>
          <p:cNvPr id="4" name="Footer Placeholder 3"/>
          <p:cNvSpPr>
            <a:spLocks noGrp="1"/>
          </p:cNvSpPr>
          <p:nvPr>
            <p:ph type="ftr" sz="quarter" idx="11"/>
          </p:nvPr>
        </p:nvSpPr>
        <p:spPr/>
        <p:txBody>
          <a:bodyPr/>
          <a:lstStyle/>
          <a:p>
            <a:pPr>
              <a:defRPr/>
            </a:pPr>
            <a:r>
              <a:rPr lang="en-GB" dirty="0" smtClean="0"/>
              <a:t>Prof. Dr. Hüner Şencan</a:t>
            </a:r>
            <a:endParaRPr lang="en-GB" dirty="0"/>
          </a:p>
        </p:txBody>
      </p:sp>
      <p:sp>
        <p:nvSpPr>
          <p:cNvPr id="5" name="Slide Number Placeholder 4"/>
          <p:cNvSpPr>
            <a:spLocks noGrp="1"/>
          </p:cNvSpPr>
          <p:nvPr>
            <p:ph type="sldNum" sz="quarter" idx="12"/>
          </p:nvPr>
        </p:nvSpPr>
        <p:spPr/>
        <p:txBody>
          <a:bodyPr/>
          <a:lstStyle/>
          <a:p>
            <a:pPr>
              <a:defRPr/>
            </a:pPr>
            <a:fld id="{1E521FD3-CBD5-4B15-B670-6877B98ECBA9}" type="slidenum">
              <a:rPr lang="en-GB" altLang="en-US" smtClean="0"/>
              <a:pPr>
                <a:defRPr/>
              </a:pPr>
              <a:t>1</a:t>
            </a:fld>
            <a:endParaRPr lang="en-GB"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Stratejik Uygulamalar</a:t>
            </a:r>
            <a:endParaRPr lang="tr-TR" dirty="0"/>
          </a:p>
        </p:txBody>
      </p:sp>
      <p:sp>
        <p:nvSpPr>
          <p:cNvPr id="3" name="İçerik Yer Tutucusu 2"/>
          <p:cNvSpPr>
            <a:spLocks noGrp="1"/>
          </p:cNvSpPr>
          <p:nvPr>
            <p:ph idx="1"/>
          </p:nvPr>
        </p:nvSpPr>
        <p:spPr/>
        <p:txBody>
          <a:bodyPr>
            <a:normAutofit lnSpcReduction="10000"/>
          </a:bodyPr>
          <a:lstStyle/>
          <a:p>
            <a:r>
              <a:rPr lang="tr-TR" sz="2200" dirty="0"/>
              <a:t>Star </a:t>
            </a:r>
            <a:r>
              <a:rPr lang="tr-TR" sz="2200" dirty="0" err="1"/>
              <a:t>Alliance</a:t>
            </a:r>
            <a:r>
              <a:rPr lang="tr-TR" sz="2200" dirty="0"/>
              <a:t> nedir? Star </a:t>
            </a:r>
            <a:r>
              <a:rPr lang="tr-TR" sz="2200" dirty="0" err="1"/>
              <a:t>Alliance</a:t>
            </a:r>
            <a:r>
              <a:rPr lang="tr-TR" sz="2200" dirty="0"/>
              <a:t> </a:t>
            </a:r>
            <a:r>
              <a:rPr lang="tr-TR" sz="2200" dirty="0" smtClean="0"/>
              <a:t> </a:t>
            </a:r>
            <a:r>
              <a:rPr lang="tr-TR" sz="2200" dirty="0" err="1"/>
              <a:t>Thy´nin</a:t>
            </a:r>
            <a:r>
              <a:rPr lang="tr-TR" sz="2200" dirty="0"/>
              <a:t> uçmadığı uçuş noktalarına da </a:t>
            </a:r>
            <a:r>
              <a:rPr lang="tr-TR" sz="2200" dirty="0" err="1"/>
              <a:t>Thy</a:t>
            </a:r>
            <a:r>
              <a:rPr lang="tr-TR" sz="2200" dirty="0"/>
              <a:t> biletiyle uçma imkanı sağlamakta, kardan </a:t>
            </a:r>
            <a:r>
              <a:rPr lang="tr-TR" sz="2200" dirty="0" err="1"/>
              <a:t>Thy´nin</a:t>
            </a:r>
            <a:r>
              <a:rPr lang="tr-TR" sz="2200" dirty="0"/>
              <a:t> de yararlanmasına imkan sağlamakta, ayrıca uçuş saatleri birbiriyle güzel orantılanmış uçuşlarla ki o uçaklar başka şirketlerin uçaklarıdır, </a:t>
            </a:r>
            <a:r>
              <a:rPr lang="tr-TR" sz="2200" dirty="0" err="1"/>
              <a:t>Thy</a:t>
            </a:r>
            <a:r>
              <a:rPr lang="tr-TR" sz="2200" dirty="0"/>
              <a:t> biletiyle uçma imkanını </a:t>
            </a:r>
            <a:r>
              <a:rPr lang="tr-TR" sz="2200" dirty="0" err="1" smtClean="0"/>
              <a:t>sağlamaktadir</a:t>
            </a:r>
            <a:r>
              <a:rPr lang="tr-TR" sz="2200" dirty="0"/>
              <a:t>. </a:t>
            </a:r>
            <a:endParaRPr lang="tr-TR" sz="2200" dirty="0" smtClean="0"/>
          </a:p>
          <a:p>
            <a:r>
              <a:rPr lang="tr-TR" sz="2200" dirty="0" smtClean="0"/>
              <a:t>Star </a:t>
            </a:r>
            <a:r>
              <a:rPr lang="tr-TR" sz="2200" dirty="0" err="1"/>
              <a:t>Alliance</a:t>
            </a:r>
            <a:r>
              <a:rPr lang="tr-TR" sz="2200" dirty="0"/>
              <a:t> üyesi olan ve THY’nin birlikte çalıştığı hava yolu şirketleri; •</a:t>
            </a:r>
            <a:r>
              <a:rPr lang="tr-TR" sz="2200" dirty="0" err="1"/>
              <a:t>Aegean</a:t>
            </a:r>
            <a:r>
              <a:rPr lang="tr-TR" sz="2200" dirty="0"/>
              <a:t> </a:t>
            </a:r>
            <a:r>
              <a:rPr lang="tr-TR" sz="2200" dirty="0" err="1"/>
              <a:t>Airlines</a:t>
            </a:r>
            <a:r>
              <a:rPr lang="tr-TR" sz="2200" dirty="0"/>
              <a:t> •</a:t>
            </a:r>
            <a:r>
              <a:rPr lang="tr-TR" sz="2200" dirty="0" err="1"/>
              <a:t>Air</a:t>
            </a:r>
            <a:r>
              <a:rPr lang="tr-TR" sz="2200" dirty="0"/>
              <a:t> </a:t>
            </a:r>
            <a:r>
              <a:rPr lang="tr-TR" sz="2200" dirty="0" err="1"/>
              <a:t>Canada</a:t>
            </a:r>
            <a:r>
              <a:rPr lang="tr-TR" sz="2200" dirty="0"/>
              <a:t> •</a:t>
            </a:r>
            <a:r>
              <a:rPr lang="tr-TR" sz="2200" dirty="0" err="1"/>
              <a:t>Air</a:t>
            </a:r>
            <a:r>
              <a:rPr lang="tr-TR" sz="2200" dirty="0"/>
              <a:t> </a:t>
            </a:r>
            <a:r>
              <a:rPr lang="tr-TR" sz="2200" dirty="0" err="1"/>
              <a:t>China</a:t>
            </a:r>
            <a:r>
              <a:rPr lang="tr-TR" sz="2200" dirty="0"/>
              <a:t> •</a:t>
            </a:r>
            <a:r>
              <a:rPr lang="tr-TR" sz="2200" dirty="0" err="1"/>
              <a:t>All</a:t>
            </a:r>
            <a:r>
              <a:rPr lang="tr-TR" sz="2200" dirty="0"/>
              <a:t> </a:t>
            </a:r>
            <a:r>
              <a:rPr lang="tr-TR" sz="2200" dirty="0" err="1"/>
              <a:t>Nippon</a:t>
            </a:r>
            <a:r>
              <a:rPr lang="tr-TR" sz="2200" dirty="0"/>
              <a:t> </a:t>
            </a:r>
            <a:r>
              <a:rPr lang="tr-TR" sz="2200" dirty="0" err="1"/>
              <a:t>Airways</a:t>
            </a:r>
            <a:r>
              <a:rPr lang="tr-TR" sz="2200" dirty="0"/>
              <a:t> •</a:t>
            </a:r>
            <a:r>
              <a:rPr lang="tr-TR" sz="2200" dirty="0" err="1"/>
              <a:t>Asiana</a:t>
            </a:r>
            <a:r>
              <a:rPr lang="tr-TR" sz="2200" dirty="0"/>
              <a:t> </a:t>
            </a:r>
            <a:r>
              <a:rPr lang="tr-TR" sz="2200" dirty="0" err="1"/>
              <a:t>Airlines</a:t>
            </a:r>
            <a:r>
              <a:rPr lang="tr-TR" sz="2200" dirty="0"/>
              <a:t> •</a:t>
            </a:r>
            <a:r>
              <a:rPr lang="tr-TR" sz="2200" dirty="0" err="1"/>
              <a:t>Austrian</a:t>
            </a:r>
            <a:r>
              <a:rPr lang="tr-TR" sz="2200" dirty="0"/>
              <a:t> </a:t>
            </a:r>
            <a:r>
              <a:rPr lang="tr-TR" sz="2200" dirty="0" err="1"/>
              <a:t>Airlines</a:t>
            </a:r>
            <a:r>
              <a:rPr lang="tr-TR" sz="2200" dirty="0"/>
              <a:t> •</a:t>
            </a:r>
            <a:r>
              <a:rPr lang="tr-TR" sz="2200" dirty="0" err="1"/>
              <a:t>Croatia</a:t>
            </a:r>
            <a:r>
              <a:rPr lang="tr-TR" sz="2200" dirty="0"/>
              <a:t> </a:t>
            </a:r>
            <a:r>
              <a:rPr lang="tr-TR" sz="2200" dirty="0" err="1"/>
              <a:t>Airlines</a:t>
            </a:r>
            <a:r>
              <a:rPr lang="tr-TR" sz="2200" dirty="0"/>
              <a:t> •</a:t>
            </a:r>
            <a:r>
              <a:rPr lang="tr-TR" sz="2200" dirty="0" err="1"/>
              <a:t>EgyptAir</a:t>
            </a:r>
            <a:r>
              <a:rPr lang="tr-TR" sz="2200" dirty="0"/>
              <a:t> •LOT </a:t>
            </a:r>
            <a:r>
              <a:rPr lang="tr-TR" sz="2200" dirty="0" err="1"/>
              <a:t>Polish</a:t>
            </a:r>
            <a:r>
              <a:rPr lang="tr-TR" sz="2200" dirty="0"/>
              <a:t> </a:t>
            </a:r>
            <a:r>
              <a:rPr lang="tr-TR" sz="2200" dirty="0" err="1"/>
              <a:t>Airlines</a:t>
            </a:r>
            <a:r>
              <a:rPr lang="tr-TR" sz="2200" dirty="0"/>
              <a:t> •Lufthansa •</a:t>
            </a:r>
            <a:r>
              <a:rPr lang="tr-TR" sz="2200" dirty="0" err="1"/>
              <a:t>Singapore</a:t>
            </a:r>
            <a:r>
              <a:rPr lang="tr-TR" sz="2200" dirty="0"/>
              <a:t> </a:t>
            </a:r>
            <a:r>
              <a:rPr lang="tr-TR" sz="2200" dirty="0" err="1"/>
              <a:t>Airlines</a:t>
            </a:r>
            <a:r>
              <a:rPr lang="tr-TR" sz="2200" dirty="0"/>
              <a:t> •</a:t>
            </a:r>
            <a:r>
              <a:rPr lang="tr-TR" sz="2200" dirty="0" err="1"/>
              <a:t>Spanair</a:t>
            </a:r>
            <a:r>
              <a:rPr lang="tr-TR" sz="2200" dirty="0"/>
              <a:t> •</a:t>
            </a:r>
            <a:r>
              <a:rPr lang="tr-TR" sz="2200" dirty="0" err="1"/>
              <a:t>Swiss</a:t>
            </a:r>
            <a:r>
              <a:rPr lang="tr-TR" sz="2200" dirty="0"/>
              <a:t> International </a:t>
            </a:r>
            <a:r>
              <a:rPr lang="tr-TR" sz="2200" dirty="0" err="1"/>
              <a:t>Airlines</a:t>
            </a:r>
            <a:r>
              <a:rPr lang="tr-TR" sz="2200" dirty="0"/>
              <a:t> •TAP </a:t>
            </a:r>
            <a:r>
              <a:rPr lang="tr-TR" sz="2200" dirty="0" err="1"/>
              <a:t>Portugal</a:t>
            </a:r>
            <a:r>
              <a:rPr lang="tr-TR" sz="2200" dirty="0"/>
              <a:t> •</a:t>
            </a:r>
            <a:r>
              <a:rPr lang="tr-TR" sz="2200" dirty="0" err="1"/>
              <a:t>Thai</a:t>
            </a:r>
            <a:r>
              <a:rPr lang="tr-TR" sz="2200" dirty="0"/>
              <a:t> </a:t>
            </a:r>
            <a:r>
              <a:rPr lang="tr-TR" sz="2200" dirty="0" err="1"/>
              <a:t>Airways</a:t>
            </a:r>
            <a:r>
              <a:rPr lang="tr-TR" sz="2200" dirty="0"/>
              <a:t> International •United </a:t>
            </a:r>
            <a:r>
              <a:rPr lang="tr-TR" sz="2200" dirty="0" err="1"/>
              <a:t>Airlines</a:t>
            </a:r>
            <a:r>
              <a:rPr lang="tr-TR" sz="2200" dirty="0"/>
              <a:t> •US </a:t>
            </a:r>
            <a:r>
              <a:rPr lang="tr-TR" sz="2200" dirty="0" err="1"/>
              <a:t>Airways</a:t>
            </a:r>
            <a:endParaRPr lang="tr-TR" sz="2200" dirty="0"/>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10</a:t>
            </a:fld>
            <a:endParaRPr lang="en-GB" altLang="en-US" dirty="0"/>
          </a:p>
        </p:txBody>
      </p:sp>
    </p:spTree>
    <p:extLst>
      <p:ext uri="{BB962C8B-B14F-4D97-AF65-F5344CB8AC3E}">
        <p14:creationId xmlns:p14="http://schemas.microsoft.com/office/powerpoint/2010/main" val="317602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Strateji Uygulamaları</a:t>
            </a:r>
            <a:endParaRPr lang="tr-TR" dirty="0"/>
          </a:p>
        </p:txBody>
      </p:sp>
      <p:sp>
        <p:nvSpPr>
          <p:cNvPr id="3" name="İçerik Yer Tutucusu 2"/>
          <p:cNvSpPr>
            <a:spLocks noGrp="1"/>
          </p:cNvSpPr>
          <p:nvPr>
            <p:ph idx="1"/>
          </p:nvPr>
        </p:nvSpPr>
        <p:spPr/>
        <p:txBody>
          <a:bodyPr>
            <a:normAutofit/>
          </a:bodyPr>
          <a:lstStyle/>
          <a:p>
            <a:pPr marL="0" indent="0">
              <a:buNone/>
            </a:pPr>
            <a:r>
              <a:rPr lang="tr-TR" sz="2200" dirty="0" err="1"/>
              <a:t>Miles&amp;Smiles</a:t>
            </a:r>
            <a:r>
              <a:rPr lang="tr-TR" sz="2200" dirty="0"/>
              <a:t> Nedir? </a:t>
            </a:r>
            <a:r>
              <a:rPr lang="tr-TR" sz="2200" dirty="0" err="1"/>
              <a:t>Miles&amp;Smiles</a:t>
            </a:r>
            <a:r>
              <a:rPr lang="tr-TR" sz="2200" dirty="0"/>
              <a:t>, Türk Hava Yolları’nın avantajlarla dolu özel yolcu programıdır. Türk Hava Yolları ve program ortağı diğer havayolları ile uçtukça ya da anlaşmalı firmaların sunduğu hayatınızı kolaylaştıran birçok fırsattan yararlandıkça mil kazanacak ve bu milleri gönlünüzce değerlendirebileceksiniz. </a:t>
            </a:r>
            <a:r>
              <a:rPr lang="tr-TR" sz="2200" dirty="0" err="1"/>
              <a:t>Miles&amp;Smiles</a:t>
            </a:r>
            <a:r>
              <a:rPr lang="tr-TR" sz="2200" dirty="0"/>
              <a:t> ile gelen avantajlar; Dilerseniz anlaşmalı olduğu otellerde konaklayarak, araba kiralama şirketlerinden otomobil kiralayarak, teknoloji mağazalarından alışveriş yaparak ya da </a:t>
            </a:r>
            <a:r>
              <a:rPr lang="tr-TR" sz="2200" dirty="0" err="1"/>
              <a:t>Miles&amp;Smiles</a:t>
            </a:r>
            <a:r>
              <a:rPr lang="tr-TR" sz="2200" dirty="0"/>
              <a:t> Programı çerçevesinde Garanti Bankası ile birlikte sunduğu </a:t>
            </a:r>
            <a:r>
              <a:rPr lang="tr-TR" sz="2200" dirty="0" err="1"/>
              <a:t>Miles&amp;Smiles</a:t>
            </a:r>
            <a:r>
              <a:rPr lang="tr-TR" sz="2200" dirty="0"/>
              <a:t> kredi kartını kullanarak </a:t>
            </a:r>
            <a:r>
              <a:rPr lang="tr-TR" sz="2200" dirty="0" err="1"/>
              <a:t>bonus</a:t>
            </a:r>
            <a:r>
              <a:rPr lang="tr-TR" sz="2200" dirty="0"/>
              <a:t> mil kazanabilirsiniz.</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11</a:t>
            </a:fld>
            <a:endParaRPr lang="en-GB" altLang="en-US" dirty="0"/>
          </a:p>
        </p:txBody>
      </p:sp>
    </p:spTree>
    <p:extLst>
      <p:ext uri="{BB962C8B-B14F-4D97-AF65-F5344CB8AC3E}">
        <p14:creationId xmlns:p14="http://schemas.microsoft.com/office/powerpoint/2010/main" val="347476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Strateji uygulamaları</a:t>
            </a:r>
            <a:endParaRPr lang="tr-TR" dirty="0"/>
          </a:p>
        </p:txBody>
      </p:sp>
      <p:sp>
        <p:nvSpPr>
          <p:cNvPr id="3" name="İçerik Yer Tutucusu 2"/>
          <p:cNvSpPr>
            <a:spLocks noGrp="1"/>
          </p:cNvSpPr>
          <p:nvPr>
            <p:ph idx="1"/>
          </p:nvPr>
        </p:nvSpPr>
        <p:spPr>
          <a:xfrm>
            <a:off x="609598" y="1651000"/>
            <a:ext cx="8051801" cy="4621011"/>
          </a:xfrm>
        </p:spPr>
        <p:txBody>
          <a:bodyPr>
            <a:noAutofit/>
          </a:bodyPr>
          <a:lstStyle/>
          <a:p>
            <a:pPr marL="0" indent="0">
              <a:buNone/>
            </a:pPr>
            <a:r>
              <a:rPr lang="tr-TR" sz="2000" dirty="0"/>
              <a:t>THY, tüketici gözünde ve maliyet yapısına göre ne çok pahalı ne de çok ucuzdur. Yolcularına sunduğu hizmetler, personel maliyeti ve ulaşım ağını göz önünde bulundurunca ortada yer alan bir havayolu şirketi olduğu düşünülmektedir. •</a:t>
            </a:r>
            <a:r>
              <a:rPr lang="tr-TR" sz="2000" dirty="0" err="1"/>
              <a:t>Economy</a:t>
            </a:r>
            <a:r>
              <a:rPr lang="tr-TR" sz="2000" dirty="0"/>
              <a:t> Class, </a:t>
            </a:r>
            <a:r>
              <a:rPr lang="tr-TR" sz="2000" dirty="0" err="1"/>
              <a:t>Comfort</a:t>
            </a:r>
            <a:r>
              <a:rPr lang="tr-TR" sz="2000" dirty="0"/>
              <a:t> Class ve Business Class olarak 3 farklı konsepti vardır. •THY belli parkurlarda indirim uygulamaları, toplumda ki bireyler arasında faydalanılması çok mümkün seçenekler sunmaktadır. •*ÖĞRENCİ YOLCU İNDİRİMİ (Alanda öğrenci olduklarını ibraz edecekleri kart</a:t>
            </a:r>
            <a:r>
              <a:rPr lang="tr-TR" sz="2000" dirty="0" smtClean="0"/>
              <a:t>, belge</a:t>
            </a:r>
            <a:r>
              <a:rPr lang="tr-TR" sz="2000" dirty="0"/>
              <a:t>) *YAŞLI YOLCU İNDİRİMİ (65 Yaş ve üstü yolcular) *BEBEK YOLCU İNDİRİMİ (2 yaşının altındaki bebekler) *ÖZÜRLÜ YOLCU İNDİRİMİ (</a:t>
            </a:r>
            <a:r>
              <a:rPr lang="tr-TR" sz="2000" dirty="0" err="1"/>
              <a:t>Yuzde</a:t>
            </a:r>
            <a:r>
              <a:rPr lang="tr-TR" sz="2000" dirty="0"/>
              <a:t> 40 engel raporuna sahip yolcular) •</a:t>
            </a:r>
            <a:r>
              <a:rPr lang="tr-TR" sz="2000" dirty="0" err="1"/>
              <a:t>Comfort</a:t>
            </a:r>
            <a:r>
              <a:rPr lang="tr-TR" sz="2000" dirty="0"/>
              <a:t> Class yurtdışı seferlerinde yer almaktadır. •Business sınıf yolcularından % 30 daha fazla ücret alınmaktadır. Yabancı havayolları ise %50-%100 daha fazla almaktadır. THY burada fazladan rahatlık yerine prestij sattığını belirtmektedir.</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12</a:t>
            </a:fld>
            <a:endParaRPr lang="en-GB" altLang="en-US" dirty="0"/>
          </a:p>
        </p:txBody>
      </p:sp>
    </p:spTree>
    <p:extLst>
      <p:ext uri="{BB962C8B-B14F-4D97-AF65-F5344CB8AC3E}">
        <p14:creationId xmlns:p14="http://schemas.microsoft.com/office/powerpoint/2010/main" val="1980807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Strateji Uygulamaları</a:t>
            </a:r>
            <a:endParaRPr lang="tr-TR" dirty="0"/>
          </a:p>
        </p:txBody>
      </p:sp>
      <p:sp>
        <p:nvSpPr>
          <p:cNvPr id="3" name="İçerik Yer Tutucusu 2"/>
          <p:cNvSpPr>
            <a:spLocks noGrp="1"/>
          </p:cNvSpPr>
          <p:nvPr>
            <p:ph idx="1"/>
          </p:nvPr>
        </p:nvSpPr>
        <p:spPr/>
        <p:txBody>
          <a:bodyPr/>
          <a:lstStyle/>
          <a:p>
            <a:r>
              <a:rPr lang="tr-TR" dirty="0" err="1"/>
              <a:t>Economy</a:t>
            </a:r>
            <a:r>
              <a:rPr lang="tr-TR" dirty="0"/>
              <a:t> Class Uçak tipine göre koltukların aralıkları 78 cm uzunluğundadır. </a:t>
            </a:r>
            <a:endParaRPr lang="tr-TR" dirty="0" smtClean="0"/>
          </a:p>
          <a:p>
            <a:r>
              <a:rPr lang="tr-TR" dirty="0" smtClean="0"/>
              <a:t>Ayarlanabilir </a:t>
            </a:r>
            <a:r>
              <a:rPr lang="tr-TR" dirty="0"/>
              <a:t>koltuklar ve ikram hizmetleri sunmaktadır. </a:t>
            </a:r>
            <a:endParaRPr lang="tr-TR" dirty="0" smtClean="0"/>
          </a:p>
          <a:p>
            <a:r>
              <a:rPr lang="tr-TR" dirty="0" err="1" smtClean="0"/>
              <a:t>Comfort</a:t>
            </a:r>
            <a:r>
              <a:rPr lang="tr-TR" dirty="0" smtClean="0"/>
              <a:t> </a:t>
            </a:r>
            <a:r>
              <a:rPr lang="tr-TR" dirty="0"/>
              <a:t>Class </a:t>
            </a:r>
            <a:r>
              <a:rPr lang="tr-TR" dirty="0" err="1"/>
              <a:t>Comfort</a:t>
            </a:r>
            <a:r>
              <a:rPr lang="tr-TR" dirty="0"/>
              <a:t> Class kabininde yolculara konfor ağırlıklı bir hizmet verilmesinin yanı sıra birçok havayolundan farklı olarak ikram hizmeti de zenginleştirilmiş ve bu sınıfa özel olarak tasarlanmıştır. </a:t>
            </a:r>
            <a:endParaRPr lang="tr-TR" dirty="0" smtClean="0"/>
          </a:p>
          <a:p>
            <a:r>
              <a:rPr lang="tr-TR" dirty="0" smtClean="0"/>
              <a:t>Business </a:t>
            </a:r>
            <a:r>
              <a:rPr lang="tr-TR" dirty="0"/>
              <a:t>Class Yolcularına en lüks hizmeti sunmaktadır. </a:t>
            </a:r>
            <a:endParaRPr lang="tr-TR" dirty="0" smtClean="0"/>
          </a:p>
          <a:p>
            <a:r>
              <a:rPr lang="tr-TR" dirty="0" smtClean="0"/>
              <a:t>Koltukları </a:t>
            </a:r>
            <a:r>
              <a:rPr lang="tr-TR" dirty="0"/>
              <a:t>tam yatar pozisyona gelmekte, ayrıca koltuklarda kişiye özel okuma ışığı ve masaj mekanizması bulunmaktadır. </a:t>
            </a:r>
            <a:endParaRPr lang="tr-TR" dirty="0" smtClean="0"/>
          </a:p>
          <a:p>
            <a:r>
              <a:rPr lang="tr-TR" dirty="0" smtClean="0"/>
              <a:t>Yiyecek </a:t>
            </a:r>
            <a:r>
              <a:rPr lang="tr-TR" dirty="0"/>
              <a:t>servisleri porselen takımlarla yapılmaktadır.</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13</a:t>
            </a:fld>
            <a:endParaRPr lang="en-GB" altLang="en-US" dirty="0"/>
          </a:p>
        </p:txBody>
      </p:sp>
    </p:spTree>
    <p:extLst>
      <p:ext uri="{BB962C8B-B14F-4D97-AF65-F5344CB8AC3E}">
        <p14:creationId xmlns:p14="http://schemas.microsoft.com/office/powerpoint/2010/main" val="4054745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Hizmet Politikası</a:t>
            </a:r>
            <a:endParaRPr lang="tr-TR" dirty="0"/>
          </a:p>
        </p:txBody>
      </p:sp>
      <p:sp>
        <p:nvSpPr>
          <p:cNvPr id="3" name="İçerik Yer Tutucusu 2"/>
          <p:cNvSpPr>
            <a:spLocks noGrp="1"/>
          </p:cNvSpPr>
          <p:nvPr>
            <p:ph idx="1"/>
          </p:nvPr>
        </p:nvSpPr>
        <p:spPr/>
        <p:txBody>
          <a:bodyPr/>
          <a:lstStyle/>
          <a:p>
            <a:r>
              <a:rPr lang="tr-TR" dirty="0"/>
              <a:t>Müşterilerine online hizmetler sunmaktadır. </a:t>
            </a:r>
            <a:endParaRPr lang="tr-TR" dirty="0" smtClean="0"/>
          </a:p>
          <a:p>
            <a:r>
              <a:rPr lang="tr-TR" dirty="0" smtClean="0"/>
              <a:t>Online </a:t>
            </a:r>
            <a:r>
              <a:rPr lang="tr-TR" dirty="0"/>
              <a:t>bilet/ online </a:t>
            </a:r>
            <a:r>
              <a:rPr lang="tr-TR" dirty="0" err="1"/>
              <a:t>check</a:t>
            </a:r>
            <a:r>
              <a:rPr lang="tr-TR" dirty="0"/>
              <a:t> in/online rezervasyon/ kalkış-varış saatini öğrenme/ otel ayarlama/ araç kiralama </a:t>
            </a:r>
            <a:endParaRPr lang="tr-TR" dirty="0" smtClean="0"/>
          </a:p>
          <a:p>
            <a:r>
              <a:rPr lang="tr-TR" dirty="0" err="1" smtClean="0"/>
              <a:t>Mills&amp;Smiles</a:t>
            </a:r>
            <a:r>
              <a:rPr lang="tr-TR" dirty="0" smtClean="0"/>
              <a:t> </a:t>
            </a:r>
            <a:r>
              <a:rPr lang="tr-TR" dirty="0"/>
              <a:t>ile puan kazandırır. </a:t>
            </a:r>
            <a:endParaRPr lang="tr-TR" dirty="0" smtClean="0"/>
          </a:p>
          <a:p>
            <a:r>
              <a:rPr lang="tr-TR" dirty="0" smtClean="0"/>
              <a:t>Cip </a:t>
            </a:r>
            <a:r>
              <a:rPr lang="tr-TR" dirty="0" err="1"/>
              <a:t>Lounge</a:t>
            </a:r>
            <a:r>
              <a:rPr lang="tr-TR" dirty="0"/>
              <a:t> hizmeti sunmaktadır. •</a:t>
            </a:r>
            <a:r>
              <a:rPr lang="tr-TR" dirty="0" err="1"/>
              <a:t>Wingo</a:t>
            </a:r>
            <a:r>
              <a:rPr lang="tr-TR" dirty="0"/>
              <a:t> ile en avantajlı fırsat ve kampanyalar sunmaktadır.</a:t>
            </a:r>
          </a:p>
          <a:p>
            <a:endParaRPr lang="tr-TR" dirty="0"/>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14</a:t>
            </a:fld>
            <a:endParaRPr lang="en-GB" altLang="en-US" dirty="0"/>
          </a:p>
        </p:txBody>
      </p:sp>
    </p:spTree>
    <p:extLst>
      <p:ext uri="{BB962C8B-B14F-4D97-AF65-F5344CB8AC3E}">
        <p14:creationId xmlns:p14="http://schemas.microsoft.com/office/powerpoint/2010/main" val="3013458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Müşteri memnuniyeti politikası</a:t>
            </a:r>
            <a:endParaRPr lang="tr-TR" dirty="0"/>
          </a:p>
        </p:txBody>
      </p:sp>
      <p:sp>
        <p:nvSpPr>
          <p:cNvPr id="3" name="İçerik Yer Tutucusu 2"/>
          <p:cNvSpPr>
            <a:spLocks noGrp="1"/>
          </p:cNvSpPr>
          <p:nvPr>
            <p:ph idx="1"/>
          </p:nvPr>
        </p:nvSpPr>
        <p:spPr/>
        <p:txBody>
          <a:bodyPr/>
          <a:lstStyle/>
          <a:p>
            <a:endParaRPr lang="tr-TR" dirty="0" smtClean="0"/>
          </a:p>
          <a:p>
            <a:r>
              <a:rPr lang="tr-TR" dirty="0" smtClean="0"/>
              <a:t>Müşteri </a:t>
            </a:r>
            <a:r>
              <a:rPr lang="tr-TR" dirty="0"/>
              <a:t>Odaklı Olmak </a:t>
            </a:r>
            <a:endParaRPr lang="tr-TR" dirty="0" smtClean="0"/>
          </a:p>
          <a:p>
            <a:r>
              <a:rPr lang="tr-TR" dirty="0" smtClean="0"/>
              <a:t>Müşteri </a:t>
            </a:r>
            <a:r>
              <a:rPr lang="tr-TR" dirty="0"/>
              <a:t>Şikayetlerini Algılamak ve Sistematik Olarak </a:t>
            </a:r>
            <a:r>
              <a:rPr lang="tr-TR" dirty="0" smtClean="0"/>
              <a:t>Yönetmek</a:t>
            </a:r>
          </a:p>
          <a:p>
            <a:r>
              <a:rPr lang="tr-TR" dirty="0" smtClean="0"/>
              <a:t>Müşterilerin </a:t>
            </a:r>
            <a:r>
              <a:rPr lang="tr-TR" dirty="0"/>
              <a:t>Süreçlere Katılımını Sağlamak </a:t>
            </a:r>
            <a:endParaRPr lang="tr-TR" dirty="0" smtClean="0"/>
          </a:p>
          <a:p>
            <a:r>
              <a:rPr lang="tr-TR" dirty="0" smtClean="0"/>
              <a:t>Müşteri </a:t>
            </a:r>
            <a:r>
              <a:rPr lang="tr-TR" dirty="0"/>
              <a:t>Geri Bildirimlerinin Ortaklık İçinde Paylaşılmasını </a:t>
            </a:r>
            <a:r>
              <a:rPr lang="tr-TR" dirty="0" smtClean="0"/>
              <a:t>Sağlamak</a:t>
            </a:r>
          </a:p>
          <a:p>
            <a:r>
              <a:rPr lang="tr-TR" dirty="0" smtClean="0"/>
              <a:t>Müşteri </a:t>
            </a:r>
            <a:r>
              <a:rPr lang="tr-TR" dirty="0"/>
              <a:t>Memnuniyetini En Üst Seviyede Tutmak </a:t>
            </a:r>
            <a:endParaRPr lang="tr-TR" dirty="0" smtClean="0"/>
          </a:p>
          <a:p>
            <a:r>
              <a:rPr lang="tr-TR" dirty="0" smtClean="0"/>
              <a:t>Sürekli İyileştirmeler </a:t>
            </a:r>
            <a:r>
              <a:rPr lang="tr-TR" dirty="0"/>
              <a:t>Yapmak</a:t>
            </a:r>
          </a:p>
          <a:p>
            <a:endParaRPr lang="tr-TR" dirty="0"/>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15</a:t>
            </a:fld>
            <a:endParaRPr lang="en-GB" altLang="en-US" dirty="0"/>
          </a:p>
        </p:txBody>
      </p:sp>
    </p:spTree>
    <p:extLst>
      <p:ext uri="{BB962C8B-B14F-4D97-AF65-F5344CB8AC3E}">
        <p14:creationId xmlns:p14="http://schemas.microsoft.com/office/powerpoint/2010/main" val="3049002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Ortaklıkları ve Rakipleri</a:t>
            </a:r>
            <a:endParaRPr lang="tr-TR" dirty="0"/>
          </a:p>
        </p:txBody>
      </p:sp>
      <p:sp>
        <p:nvSpPr>
          <p:cNvPr id="3" name="İçerik Yer Tutucusu 2"/>
          <p:cNvSpPr>
            <a:spLocks noGrp="1"/>
          </p:cNvSpPr>
          <p:nvPr>
            <p:ph idx="1"/>
          </p:nvPr>
        </p:nvSpPr>
        <p:spPr>
          <a:xfrm>
            <a:off x="309094" y="1313645"/>
            <a:ext cx="8603086" cy="4727719"/>
          </a:xfrm>
        </p:spPr>
        <p:txBody>
          <a:bodyPr>
            <a:noAutofit/>
          </a:bodyPr>
          <a:lstStyle/>
          <a:p>
            <a:r>
              <a:rPr lang="tr-TR" sz="1700" dirty="0" smtClean="0"/>
              <a:t>Antalya </a:t>
            </a:r>
            <a:r>
              <a:rPr lang="tr-TR" sz="1700" dirty="0"/>
              <a:t>merkezli </a:t>
            </a:r>
            <a:r>
              <a:rPr lang="tr-TR" sz="1700" dirty="0" err="1"/>
              <a:t>SunExpress</a:t>
            </a:r>
            <a:r>
              <a:rPr lang="tr-TR" sz="1700" dirty="0"/>
              <a:t> havayolunda Lufthansa ile %50-%50 ortaklığı ve Saraybosna merkezli B&amp;H havayollarında ise %49 ortaklığı vardır. </a:t>
            </a:r>
            <a:endParaRPr lang="tr-TR" sz="1700" dirty="0" smtClean="0"/>
          </a:p>
          <a:p>
            <a:r>
              <a:rPr lang="tr-TR" sz="1700" dirty="0" smtClean="0"/>
              <a:t>Ankara </a:t>
            </a:r>
            <a:r>
              <a:rPr lang="tr-TR" sz="1700" dirty="0"/>
              <a:t>merkezli </a:t>
            </a:r>
            <a:r>
              <a:rPr lang="tr-TR" sz="1700" dirty="0" err="1"/>
              <a:t>AnadoluJet</a:t>
            </a:r>
            <a:r>
              <a:rPr lang="tr-TR" sz="1700" dirty="0"/>
              <a:t> havayolu markasının da sahibidir. </a:t>
            </a:r>
            <a:endParaRPr lang="tr-TR" sz="1700" dirty="0" smtClean="0"/>
          </a:p>
          <a:p>
            <a:r>
              <a:rPr lang="tr-TR" sz="1700" dirty="0" smtClean="0"/>
              <a:t>Son </a:t>
            </a:r>
            <a:r>
              <a:rPr lang="tr-TR" sz="1700" dirty="0"/>
              <a:t>yıllarda Türkiye’de giderek gelişen hava ulaşımı sektöründe THY’ye rakip olarak ortaya çıkan bazı özel firmaları görünmektedir. •Atlas Jet, </a:t>
            </a:r>
            <a:r>
              <a:rPr lang="tr-TR" sz="1700" dirty="0" err="1"/>
              <a:t>Pegasus</a:t>
            </a:r>
            <a:r>
              <a:rPr lang="tr-TR" sz="1700" dirty="0"/>
              <a:t>, Sun Express ve Onur </a:t>
            </a:r>
            <a:r>
              <a:rPr lang="tr-TR" sz="1700" dirty="0" err="1"/>
              <a:t>Air’in</a:t>
            </a:r>
            <a:r>
              <a:rPr lang="tr-TR" sz="1700" dirty="0"/>
              <a:t> uyguladığı fiyatlandırma stratejisi ile THY’ye rakip olma yolunda ilerlediği görünmektedir. </a:t>
            </a:r>
            <a:endParaRPr lang="tr-TR" sz="1700" dirty="0" smtClean="0"/>
          </a:p>
          <a:p>
            <a:r>
              <a:rPr lang="tr-TR" sz="1700" dirty="0" smtClean="0"/>
              <a:t>Fakat </a:t>
            </a:r>
            <a:r>
              <a:rPr lang="tr-TR" sz="1700" dirty="0"/>
              <a:t>bu havayolu şirketleri ucuz firmalar kategorisinde yer almakta; çoğu dar koltuklara sahip, yolcularına ikram hizmeti sunmamakta ve uçuş noktalarının da daha kısıtlı olduğu görünmektedir. </a:t>
            </a:r>
            <a:endParaRPr lang="tr-TR" sz="1700" dirty="0" smtClean="0"/>
          </a:p>
          <a:p>
            <a:r>
              <a:rPr lang="tr-TR" sz="1700" dirty="0" smtClean="0"/>
              <a:t>THY </a:t>
            </a:r>
            <a:r>
              <a:rPr lang="tr-TR" sz="1700" dirty="0"/>
              <a:t>bu durumu kendisine fırsat olarak çevirmiştir. Bu şirketlerin uçamadığı noktaları hedeflemiş ve hizmetleriyle daha fazla kalite ve prestij sunduğunu kanıtlamıştır. </a:t>
            </a:r>
            <a:r>
              <a:rPr lang="tr-TR" sz="1700" dirty="0" smtClean="0"/>
              <a:t>•</a:t>
            </a:r>
          </a:p>
          <a:p>
            <a:r>
              <a:rPr lang="tr-TR" sz="1700" dirty="0" smtClean="0"/>
              <a:t>Uluslararası </a:t>
            </a:r>
            <a:r>
              <a:rPr lang="tr-TR" sz="1700" dirty="0"/>
              <a:t>arena da ise </a:t>
            </a:r>
            <a:r>
              <a:rPr lang="tr-TR" sz="1700" dirty="0" err="1"/>
              <a:t>Air</a:t>
            </a:r>
            <a:r>
              <a:rPr lang="tr-TR" sz="1700" dirty="0"/>
              <a:t> France, Lufthansa, British </a:t>
            </a:r>
            <a:r>
              <a:rPr lang="tr-TR" sz="1700" dirty="0" err="1"/>
              <a:t>Airlines</a:t>
            </a:r>
            <a:r>
              <a:rPr lang="tr-TR" sz="1700" dirty="0"/>
              <a:t>, </a:t>
            </a:r>
            <a:r>
              <a:rPr lang="tr-TR" sz="1700" dirty="0" err="1"/>
              <a:t>Emirates</a:t>
            </a:r>
            <a:r>
              <a:rPr lang="tr-TR" sz="1700" dirty="0"/>
              <a:t> Havayolları ve </a:t>
            </a:r>
            <a:r>
              <a:rPr lang="tr-TR" sz="1700" dirty="0" smtClean="0"/>
              <a:t>United-</a:t>
            </a:r>
            <a:r>
              <a:rPr lang="tr-TR" sz="1700" dirty="0" err="1" smtClean="0"/>
              <a:t>Continental</a:t>
            </a:r>
            <a:r>
              <a:rPr lang="tr-TR" sz="1700" dirty="0" smtClean="0"/>
              <a:t> </a:t>
            </a:r>
            <a:r>
              <a:rPr lang="tr-TR" sz="1700" dirty="0"/>
              <a:t>Havayolları yer almaktadır. Tüm bu şirketlerin kalabalık havaalanlarına inmek için açık geçiş hakları vardır. Ayrıca sundukları lüks hizmetlerle ya da fiyat politikası ile THY için önemli rakip konumundadırlar.</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16</a:t>
            </a:fld>
            <a:endParaRPr lang="en-GB" altLang="en-US" dirty="0"/>
          </a:p>
        </p:txBody>
      </p:sp>
    </p:spTree>
    <p:extLst>
      <p:ext uri="{BB962C8B-B14F-4D97-AF65-F5344CB8AC3E}">
        <p14:creationId xmlns:p14="http://schemas.microsoft.com/office/powerpoint/2010/main" val="226515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THY’nin güçlü yönleri</a:t>
            </a:r>
            <a:endParaRPr lang="tr-TR" dirty="0"/>
          </a:p>
        </p:txBody>
      </p:sp>
      <p:sp>
        <p:nvSpPr>
          <p:cNvPr id="3" name="İçerik Yer Tutucusu 2"/>
          <p:cNvSpPr>
            <a:spLocks noGrp="1"/>
          </p:cNvSpPr>
          <p:nvPr>
            <p:ph idx="1"/>
          </p:nvPr>
        </p:nvSpPr>
        <p:spPr/>
        <p:txBody>
          <a:bodyPr>
            <a:normAutofit/>
          </a:bodyPr>
          <a:lstStyle/>
          <a:p>
            <a:r>
              <a:rPr lang="tr-TR" sz="2200" dirty="0"/>
              <a:t>Türkiye’de havayolu ulaşımında ilk olması. •Türkiye’de %67 </a:t>
            </a:r>
            <a:r>
              <a:rPr lang="tr-TR" sz="2200" dirty="0" err="1"/>
              <a:t>lik</a:t>
            </a:r>
            <a:r>
              <a:rPr lang="tr-TR" sz="2200" dirty="0"/>
              <a:t> Pazar payını elinde tutması. •Avrupalı firmaların küçüldüğü dönemde büyük bir kar ve büyüme sağlamıştır. •Şirket karlı bir gelir-gider profiline sahiptir. •Star </a:t>
            </a:r>
            <a:r>
              <a:rPr lang="tr-TR" sz="2200" dirty="0" err="1"/>
              <a:t>Alliance</a:t>
            </a:r>
            <a:r>
              <a:rPr lang="tr-TR" sz="2200" dirty="0"/>
              <a:t> üyesi olması. •Deneyimli kadro ve eğitimli personellerin olması. •Türkiye kargo taşımacılığında lider olması.</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17</a:t>
            </a:fld>
            <a:endParaRPr lang="en-GB" altLang="en-US" dirty="0"/>
          </a:p>
        </p:txBody>
      </p:sp>
    </p:spTree>
    <p:extLst>
      <p:ext uri="{BB962C8B-B14F-4D97-AF65-F5344CB8AC3E}">
        <p14:creationId xmlns:p14="http://schemas.microsoft.com/office/powerpoint/2010/main" val="2245176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THY’nin </a:t>
            </a:r>
            <a:r>
              <a:rPr lang="tr-TR" dirty="0" smtClean="0"/>
              <a:t>zayıf yönleri</a:t>
            </a:r>
            <a:endParaRPr lang="tr-TR" dirty="0"/>
          </a:p>
        </p:txBody>
      </p:sp>
      <p:sp>
        <p:nvSpPr>
          <p:cNvPr id="3" name="İçerik Yer Tutucusu 2"/>
          <p:cNvSpPr>
            <a:spLocks noGrp="1"/>
          </p:cNvSpPr>
          <p:nvPr>
            <p:ph idx="1"/>
          </p:nvPr>
        </p:nvSpPr>
        <p:spPr/>
        <p:txBody>
          <a:bodyPr>
            <a:normAutofit/>
          </a:bodyPr>
          <a:lstStyle/>
          <a:p>
            <a:r>
              <a:rPr lang="tr-TR" sz="2400" dirty="0"/>
              <a:t>Türk Hava Yolları bilet fiyatlarının yüksek olması. •Sosyal sorumluluk projelerinde yeterli olmaması. •Atatürk Havalimanında ki kapasite sorunu. •Marka sadakati </a:t>
            </a:r>
            <a:r>
              <a:rPr lang="tr-TR" sz="2400" dirty="0" smtClean="0"/>
              <a:t>yurt dışı </a:t>
            </a:r>
            <a:r>
              <a:rPr lang="tr-TR" sz="2400" dirty="0"/>
              <a:t>yolcuları için yetersiz olması ve diğer firmaların tercih edilmesi. •THY olarak geçen kısaltmasının yabancılar tarafından ‘</a:t>
            </a:r>
            <a:r>
              <a:rPr lang="tr-TR" sz="2400" dirty="0" err="1"/>
              <a:t>They</a:t>
            </a:r>
            <a:r>
              <a:rPr lang="tr-TR" sz="2400" dirty="0"/>
              <a:t> </a:t>
            </a:r>
            <a:r>
              <a:rPr lang="tr-TR" sz="2400" dirty="0" err="1"/>
              <a:t>Hate</a:t>
            </a:r>
            <a:r>
              <a:rPr lang="tr-TR" sz="2400" dirty="0"/>
              <a:t> </a:t>
            </a:r>
            <a:r>
              <a:rPr lang="tr-TR" sz="2400" dirty="0" err="1"/>
              <a:t>You</a:t>
            </a:r>
            <a:r>
              <a:rPr lang="tr-TR" sz="2400" dirty="0"/>
              <a:t>’ diye algılanması.</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18</a:t>
            </a:fld>
            <a:endParaRPr lang="en-GB" altLang="en-US" dirty="0"/>
          </a:p>
        </p:txBody>
      </p:sp>
    </p:spTree>
    <p:extLst>
      <p:ext uri="{BB962C8B-B14F-4D97-AF65-F5344CB8AC3E}">
        <p14:creationId xmlns:p14="http://schemas.microsoft.com/office/powerpoint/2010/main" val="2310527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Fırsatlar</a:t>
            </a:r>
            <a:endParaRPr lang="tr-TR" dirty="0"/>
          </a:p>
        </p:txBody>
      </p:sp>
      <p:sp>
        <p:nvSpPr>
          <p:cNvPr id="3" name="İçerik Yer Tutucusu 2"/>
          <p:cNvSpPr>
            <a:spLocks noGrp="1"/>
          </p:cNvSpPr>
          <p:nvPr>
            <p:ph idx="1"/>
          </p:nvPr>
        </p:nvSpPr>
        <p:spPr>
          <a:xfrm>
            <a:off x="609598" y="1403798"/>
            <a:ext cx="8051801" cy="4637566"/>
          </a:xfrm>
        </p:spPr>
        <p:txBody>
          <a:bodyPr>
            <a:noAutofit/>
          </a:bodyPr>
          <a:lstStyle/>
          <a:p>
            <a:r>
              <a:rPr lang="tr-TR" sz="2100" dirty="0"/>
              <a:t>Rakiplerine göre çok güçlü bir performans sergileyen THY, </a:t>
            </a:r>
            <a:r>
              <a:rPr lang="tr-TR" sz="2100" dirty="0" smtClean="0"/>
              <a:t>Avrupa’nın </a:t>
            </a:r>
            <a:r>
              <a:rPr lang="tr-TR" sz="2100" dirty="0"/>
              <a:t>en iyi havayolu olma iddiasını daha da kuvvetlendirmektedir. Bu da gelecek için bir fırsattır. •Ülkemizin Jeopolitik konumu çok büyük fırsat yaratmaktadır. Çünkü Asya, Ortadoğu, Avrupa ve Afrika’yı birbirine bağlayan konumda yer alması ve her yere kısa uçuşlarla direk bağlantı sağlaması. •Vizesi kaldırılan ülkelere gidişlerde yolcu potansiyelinin artması. •3. Havaalanının yapılması düşüncesi ve Sabiha Gökçen Havalimanında 2. pis inşaatının yapılma fikri fırsat yaratmıştır. •Son yıllarda ki Global olumsuzluklara rağmen büyümeyi esas olan THY’nin olumsuz çevre koşullarını fırsata dönüştürmesi. •THY’nin İstanbul’da küresel ölçeklerde motor bakım merkezi kurması ve </a:t>
            </a:r>
            <a:r>
              <a:rPr lang="tr-TR" sz="2100" dirty="0" smtClean="0"/>
              <a:t>bakım onarımda </a:t>
            </a:r>
            <a:r>
              <a:rPr lang="tr-TR" sz="2100" dirty="0"/>
              <a:t>dünya devi olmayı hedeflemesi.</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19</a:t>
            </a:fld>
            <a:endParaRPr lang="en-GB" altLang="en-US" dirty="0"/>
          </a:p>
        </p:txBody>
      </p:sp>
    </p:spTree>
    <p:extLst>
      <p:ext uri="{BB962C8B-B14F-4D97-AF65-F5344CB8AC3E}">
        <p14:creationId xmlns:p14="http://schemas.microsoft.com/office/powerpoint/2010/main" val="161142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3388" y="463638"/>
            <a:ext cx="8229600" cy="1123861"/>
          </a:xfrm>
        </p:spPr>
        <p:txBody>
          <a:bodyPr>
            <a:normAutofit/>
          </a:bodyPr>
          <a:lstStyle/>
          <a:p>
            <a:pPr eaLnBrk="1" hangingPunct="1"/>
            <a:r>
              <a:rPr lang="tr-TR" altLang="en-US" dirty="0" smtClean="0"/>
              <a:t>İşletmeler ve strateji</a:t>
            </a:r>
            <a:endParaRPr lang="en-US" altLang="en-US" dirty="0" smtClean="0"/>
          </a:p>
        </p:txBody>
      </p:sp>
      <p:sp>
        <p:nvSpPr>
          <p:cNvPr id="6147" name="Rectangle 3"/>
          <p:cNvSpPr>
            <a:spLocks noGrp="1" noChangeArrowheads="1"/>
          </p:cNvSpPr>
          <p:nvPr>
            <p:ph idx="1"/>
          </p:nvPr>
        </p:nvSpPr>
        <p:spPr>
          <a:xfrm>
            <a:off x="504825" y="1519707"/>
            <a:ext cx="8097838" cy="4461993"/>
          </a:xfrm>
        </p:spPr>
        <p:txBody>
          <a:bodyPr>
            <a:normAutofit fontScale="92500" lnSpcReduction="10000"/>
          </a:bodyPr>
          <a:lstStyle/>
          <a:p>
            <a:pPr marL="514350" indent="-514350" eaLnBrk="1" hangingPunct="1">
              <a:buFont typeface="+mj-lt"/>
              <a:buAutoNum type="arabicPeriod"/>
            </a:pPr>
            <a:r>
              <a:rPr lang="tr-TR" altLang="en-US" sz="2200" dirty="0" smtClean="0"/>
              <a:t>Diğer işletmelerde olduğu gibi havacılık işletmeleri de faaliyetlerini belirli stratejiler çerçevesinde gerçekleştirirler. Bunun için stratejik planlar hazırlarlar.</a:t>
            </a:r>
          </a:p>
          <a:p>
            <a:pPr marL="514350" indent="-514350" eaLnBrk="1" hangingPunct="1">
              <a:buFont typeface="+mj-lt"/>
              <a:buAutoNum type="arabicPeriod"/>
            </a:pPr>
            <a:r>
              <a:rPr lang="tr-TR" altLang="en-US" sz="2200" dirty="0" smtClean="0"/>
              <a:t>SP’de önemli üç kavram vizyon, misyon ve değerlerdir.</a:t>
            </a:r>
          </a:p>
          <a:p>
            <a:pPr marL="514350" indent="-514350" eaLnBrk="1" hangingPunct="1">
              <a:buFont typeface="+mj-lt"/>
              <a:buAutoNum type="arabicPeriod"/>
            </a:pPr>
            <a:r>
              <a:rPr lang="tr-TR" altLang="en-US" sz="2200" dirty="0" smtClean="0"/>
              <a:t>Daha sonra stratejik politikalar, stratejik amaçlar ve stratejik hedefler belirlenir.  Stratejik planlar işletmelerin anayasalarıdır. </a:t>
            </a:r>
          </a:p>
          <a:p>
            <a:pPr marL="514350" indent="-514350" eaLnBrk="1" hangingPunct="1">
              <a:buFont typeface="+mj-lt"/>
              <a:buAutoNum type="arabicPeriod"/>
            </a:pPr>
            <a:r>
              <a:rPr lang="tr-TR" altLang="en-US" sz="2200" dirty="0" smtClean="0"/>
              <a:t>Beş yıllık stratejik planlara dayalı olarak her yıl için Performans Programları hazırlanır. Havayolu işletmeleri faaliyetlerini Performans programlarıyla sürdürürler.</a:t>
            </a:r>
          </a:p>
          <a:p>
            <a:pPr marL="514350" indent="-514350" eaLnBrk="1" hangingPunct="1">
              <a:buFont typeface="+mj-lt"/>
              <a:buAutoNum type="arabicPeriod"/>
            </a:pPr>
            <a:r>
              <a:rPr lang="tr-TR" altLang="en-US" sz="2200" dirty="0" smtClean="0"/>
              <a:t>İşletmenin stratejileri bilinmeden insan kaynakları etkin bir şekilde yönetilemez.</a:t>
            </a:r>
          </a:p>
          <a:p>
            <a:pPr marL="514350" indent="-514350" eaLnBrk="1" hangingPunct="1">
              <a:buFont typeface="+mj-lt"/>
              <a:buAutoNum type="arabicPeriod"/>
            </a:pPr>
            <a:r>
              <a:rPr lang="tr-TR" altLang="en-US" sz="2200" dirty="0" smtClean="0"/>
              <a:t>İnsan kaynakları yöneticileri ve çalışanları tüm faaliyetlerini belirlenen stratejiler çerçevesinde gerçekleştirirler. </a:t>
            </a:r>
            <a:endParaRPr lang="en-US" altLang="en-US" sz="2200" dirty="0" smtClean="0"/>
          </a:p>
        </p:txBody>
      </p:sp>
      <p:sp>
        <p:nvSpPr>
          <p:cNvPr id="2" name="Footer Placeholder 1"/>
          <p:cNvSpPr>
            <a:spLocks noGrp="1"/>
          </p:cNvSpPr>
          <p:nvPr>
            <p:ph type="ftr" sz="quarter" idx="11"/>
          </p:nvPr>
        </p:nvSpPr>
        <p:spPr/>
        <p:txBody>
          <a:bodyPr/>
          <a:lstStyle/>
          <a:p>
            <a:pPr>
              <a:defRPr/>
            </a:pPr>
            <a:r>
              <a:rPr lang="tr-TR" smtClean="0"/>
              <a:t>Prof. Dr. Hüner Şencan</a:t>
            </a:r>
            <a:endParaRPr lang="en-GB" dirty="0"/>
          </a:p>
        </p:txBody>
      </p:sp>
      <p:sp>
        <p:nvSpPr>
          <p:cNvPr id="3" name="Slide Number Placeholder 2"/>
          <p:cNvSpPr>
            <a:spLocks noGrp="1"/>
          </p:cNvSpPr>
          <p:nvPr>
            <p:ph type="sldNum" sz="quarter" idx="12"/>
          </p:nvPr>
        </p:nvSpPr>
        <p:spPr/>
        <p:txBody>
          <a:bodyPr/>
          <a:lstStyle/>
          <a:p>
            <a:pPr>
              <a:defRPr/>
            </a:pPr>
            <a:fld id="{47131E8F-C707-4548-A4D5-68D1B59FA42C}" type="slidenum">
              <a:rPr lang="en-GB" altLang="en-US" smtClean="0"/>
              <a:pPr>
                <a:defRPr/>
              </a:pPr>
              <a:t>2</a:t>
            </a:fld>
            <a:endParaRPr lang="en-GB"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Tehditler</a:t>
            </a:r>
            <a:endParaRPr lang="tr-TR" dirty="0"/>
          </a:p>
        </p:txBody>
      </p:sp>
      <p:sp>
        <p:nvSpPr>
          <p:cNvPr id="3" name="İçerik Yer Tutucusu 2"/>
          <p:cNvSpPr>
            <a:spLocks noGrp="1"/>
          </p:cNvSpPr>
          <p:nvPr>
            <p:ph idx="1"/>
          </p:nvPr>
        </p:nvSpPr>
        <p:spPr/>
        <p:txBody>
          <a:bodyPr>
            <a:normAutofit/>
          </a:bodyPr>
          <a:lstStyle/>
          <a:p>
            <a:r>
              <a:rPr lang="tr-TR" sz="2300" dirty="0"/>
              <a:t>Rakip şirketlerin düşük maliyetle yolcu taşıması ve bu durumun THY için tehdit oluşturması. </a:t>
            </a:r>
            <a:endParaRPr lang="tr-TR" sz="2300" dirty="0" smtClean="0"/>
          </a:p>
          <a:p>
            <a:r>
              <a:rPr lang="tr-TR" sz="2300" dirty="0" smtClean="0"/>
              <a:t>Teknolojinin </a:t>
            </a:r>
            <a:r>
              <a:rPr lang="tr-TR" sz="2300" dirty="0"/>
              <a:t>gelişmesiyle sektöre giren yeni uçak modelleri. </a:t>
            </a:r>
            <a:endParaRPr lang="tr-TR" sz="2300" dirty="0" smtClean="0"/>
          </a:p>
          <a:p>
            <a:r>
              <a:rPr lang="tr-TR" sz="2300" dirty="0" smtClean="0"/>
              <a:t>Terör </a:t>
            </a:r>
            <a:r>
              <a:rPr lang="tr-TR" sz="2300" dirty="0"/>
              <a:t>saldırıları. </a:t>
            </a:r>
            <a:endParaRPr lang="tr-TR" sz="2300" dirty="0" smtClean="0"/>
          </a:p>
          <a:p>
            <a:r>
              <a:rPr lang="tr-TR" sz="2300" dirty="0" smtClean="0"/>
              <a:t>Maliyetlerin </a:t>
            </a:r>
            <a:r>
              <a:rPr lang="tr-TR" sz="2300" dirty="0"/>
              <a:t>artması. </a:t>
            </a:r>
            <a:endParaRPr lang="tr-TR" sz="2300" dirty="0" smtClean="0"/>
          </a:p>
          <a:p>
            <a:r>
              <a:rPr lang="tr-TR" sz="2300" dirty="0" smtClean="0"/>
              <a:t>Ekonomik </a:t>
            </a:r>
            <a:r>
              <a:rPr lang="tr-TR" sz="2300" dirty="0"/>
              <a:t>yönden diğer ulaşım araçlarının tercih edilmesi.</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20</a:t>
            </a:fld>
            <a:endParaRPr lang="en-GB" altLang="en-US" dirty="0"/>
          </a:p>
        </p:txBody>
      </p:sp>
    </p:spTree>
    <p:extLst>
      <p:ext uri="{BB962C8B-B14F-4D97-AF65-F5344CB8AC3E}">
        <p14:creationId xmlns:p14="http://schemas.microsoft.com/office/powerpoint/2010/main" val="1217949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Diğer Hizmetleri</a:t>
            </a:r>
            <a:endParaRPr lang="tr-TR" dirty="0"/>
          </a:p>
        </p:txBody>
      </p:sp>
      <p:sp>
        <p:nvSpPr>
          <p:cNvPr id="3" name="İçerik Yer Tutucusu 2"/>
          <p:cNvSpPr>
            <a:spLocks noGrp="1"/>
          </p:cNvSpPr>
          <p:nvPr>
            <p:ph idx="1"/>
          </p:nvPr>
        </p:nvSpPr>
        <p:spPr/>
        <p:txBody>
          <a:bodyPr/>
          <a:lstStyle/>
          <a:p>
            <a:r>
              <a:rPr lang="tr-TR" dirty="0"/>
              <a:t> TURKISH CARGO; müşteri taleplerini karşılayan, kaliteli, hızlı ve güvenli hava kargo taşıma hizmeti sunmayı misyon ve Uçuş yapılan tüm noktalarda hava kargo taşımacılığı konusunda ilk tercih edilen kuruluş olmayı vizyon edinmiştir. </a:t>
            </a:r>
            <a:endParaRPr lang="tr-TR" dirty="0" smtClean="0"/>
          </a:p>
          <a:p>
            <a:r>
              <a:rPr lang="tr-TR" dirty="0" smtClean="0"/>
              <a:t>THY </a:t>
            </a:r>
            <a:r>
              <a:rPr lang="tr-TR" dirty="0"/>
              <a:t>Teknik A.Ş: THY, Atatürk Havalimanı (IST)'de, bir teknik bakım merkezine sahiptir. </a:t>
            </a:r>
            <a:endParaRPr lang="tr-TR" dirty="0" smtClean="0"/>
          </a:p>
          <a:p>
            <a:r>
              <a:rPr lang="tr-TR" dirty="0" smtClean="0"/>
              <a:t>Türk </a:t>
            </a:r>
            <a:r>
              <a:rPr lang="tr-TR" dirty="0"/>
              <a:t>Hava Yolları Bakım Merkezi (THY Teknik), THY'nin filosundaki uçakların, motor ve parçaların tüm bakım, onarım ve mühendislik desteğinden sorumludur</a:t>
            </a:r>
            <a:r>
              <a:rPr lang="tr-TR" dirty="0" smtClean="0"/>
              <a:t>.</a:t>
            </a:r>
          </a:p>
          <a:p>
            <a:r>
              <a:rPr lang="tr-TR" dirty="0" smtClean="0"/>
              <a:t>THY </a:t>
            </a:r>
            <a:r>
              <a:rPr lang="tr-TR" dirty="0"/>
              <a:t>Havacılık Akademisi: THY Havacılık Akademisi, konusunda uzman eğitmenler ile yılda yaklaşık 12.000 kişiye sınıf eğitimi ve 50.000 aşkın kişiye e-</a:t>
            </a:r>
            <a:r>
              <a:rPr lang="tr-TR" dirty="0" err="1"/>
              <a:t>learning</a:t>
            </a:r>
            <a:r>
              <a:rPr lang="tr-TR" dirty="0"/>
              <a:t> eğitimi veren, havacılık sektörünün önde gelen eğitim merkezlerinden biridir.</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21</a:t>
            </a:fld>
            <a:endParaRPr lang="en-GB" altLang="en-US" dirty="0"/>
          </a:p>
        </p:txBody>
      </p:sp>
    </p:spTree>
    <p:extLst>
      <p:ext uri="{BB962C8B-B14F-4D97-AF65-F5344CB8AC3E}">
        <p14:creationId xmlns:p14="http://schemas.microsoft.com/office/powerpoint/2010/main" val="4269594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Sponsorlukları</a:t>
            </a:r>
            <a:endParaRPr lang="tr-TR" dirty="0"/>
          </a:p>
        </p:txBody>
      </p:sp>
      <p:sp>
        <p:nvSpPr>
          <p:cNvPr id="3" name="İçerik Yer Tutucusu 2"/>
          <p:cNvSpPr>
            <a:spLocks noGrp="1"/>
          </p:cNvSpPr>
          <p:nvPr>
            <p:ph idx="1"/>
          </p:nvPr>
        </p:nvSpPr>
        <p:spPr/>
        <p:txBody>
          <a:bodyPr/>
          <a:lstStyle/>
          <a:p>
            <a:r>
              <a:rPr lang="tr-TR" dirty="0"/>
              <a:t> THY çeşitli spor </a:t>
            </a:r>
            <a:r>
              <a:rPr lang="tr-TR" dirty="0" smtClean="0"/>
              <a:t>kulüpleri </a:t>
            </a:r>
            <a:r>
              <a:rPr lang="tr-TR" dirty="0"/>
              <a:t>ile sponsorluk anlaşmaları gerçekleştirmektedir. Bunlar arasında FC Barcelona, Manchester United ve </a:t>
            </a:r>
            <a:r>
              <a:rPr lang="tr-TR" dirty="0" err="1"/>
              <a:t>Shakhtar</a:t>
            </a:r>
            <a:r>
              <a:rPr lang="tr-TR" dirty="0"/>
              <a:t> </a:t>
            </a:r>
            <a:r>
              <a:rPr lang="tr-TR" dirty="0" err="1"/>
              <a:t>Donetsk</a:t>
            </a:r>
            <a:r>
              <a:rPr lang="tr-TR" dirty="0"/>
              <a:t> futbol kulüpleri sayılabilir. </a:t>
            </a:r>
            <a:endParaRPr lang="tr-TR" dirty="0" smtClean="0"/>
          </a:p>
          <a:p>
            <a:r>
              <a:rPr lang="tr-TR" dirty="0" smtClean="0"/>
              <a:t>Bu </a:t>
            </a:r>
            <a:r>
              <a:rPr lang="tr-TR" dirty="0"/>
              <a:t>sözleşmeler ile THY Barcelona, Manchester United ve </a:t>
            </a:r>
            <a:r>
              <a:rPr lang="tr-TR" dirty="0" err="1"/>
              <a:t>Shaktar</a:t>
            </a:r>
            <a:r>
              <a:rPr lang="tr-TR" dirty="0"/>
              <a:t> </a:t>
            </a:r>
            <a:r>
              <a:rPr lang="tr-TR" dirty="0" err="1"/>
              <a:t>Donetsk'in</a:t>
            </a:r>
            <a:r>
              <a:rPr lang="tr-TR" dirty="0"/>
              <a:t> resmi havayolu taşıyıcısı olmuştur. Bunların dışında Avrupa Basketbol Ligine de sponsor olarak lige </a:t>
            </a:r>
            <a:r>
              <a:rPr lang="tr-TR" dirty="0" err="1"/>
              <a:t>Turkish</a:t>
            </a:r>
            <a:r>
              <a:rPr lang="tr-TR" dirty="0"/>
              <a:t> </a:t>
            </a:r>
            <a:r>
              <a:rPr lang="tr-TR" dirty="0" err="1"/>
              <a:t>Airlines</a:t>
            </a:r>
            <a:r>
              <a:rPr lang="tr-TR" dirty="0"/>
              <a:t> </a:t>
            </a:r>
            <a:r>
              <a:rPr lang="tr-TR" dirty="0" err="1"/>
              <a:t>Euroleague</a:t>
            </a:r>
            <a:r>
              <a:rPr lang="tr-TR" dirty="0"/>
              <a:t> adı verilmiştir</a:t>
            </a:r>
          </a:p>
          <a:p>
            <a:r>
              <a:rPr lang="tr-TR" dirty="0" smtClean="0"/>
              <a:t>Manchester </a:t>
            </a:r>
            <a:r>
              <a:rPr lang="tr-TR" dirty="0"/>
              <a:t>United renklerine boyalı bir THY uçağı(TC-JFV) Alman </a:t>
            </a:r>
            <a:r>
              <a:rPr lang="tr-TR" dirty="0" err="1"/>
              <a:t>Bundesliga</a:t>
            </a:r>
            <a:r>
              <a:rPr lang="tr-TR" dirty="0"/>
              <a:t> kulübü </a:t>
            </a:r>
            <a:r>
              <a:rPr lang="tr-TR" dirty="0" err="1"/>
              <a:t>Borussia</a:t>
            </a:r>
            <a:r>
              <a:rPr lang="tr-TR" dirty="0"/>
              <a:t> Dortmund renklerine boyanmış TC-JHU tescilli THY </a:t>
            </a:r>
            <a:r>
              <a:rPr lang="tr-TR" dirty="0" smtClean="0"/>
              <a:t>uçağı vardır.</a:t>
            </a:r>
            <a:endParaRPr lang="tr-TR" dirty="0"/>
          </a:p>
          <a:p>
            <a:endParaRPr lang="tr-TR" dirty="0"/>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22</a:t>
            </a:fld>
            <a:endParaRPr lang="en-GB" altLang="en-US" dirty="0"/>
          </a:p>
        </p:txBody>
      </p:sp>
    </p:spTree>
    <p:extLst>
      <p:ext uri="{BB962C8B-B14F-4D97-AF65-F5344CB8AC3E}">
        <p14:creationId xmlns:p14="http://schemas.microsoft.com/office/powerpoint/2010/main" val="3374501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Çalışanların demografik bilgileri</a:t>
            </a:r>
            <a:endParaRPr lang="tr-TR" dirty="0"/>
          </a:p>
        </p:txBody>
      </p:sp>
      <p:sp>
        <p:nvSpPr>
          <p:cNvPr id="3" name="İçerik Yer Tutucusu 2"/>
          <p:cNvSpPr>
            <a:spLocks noGrp="1"/>
          </p:cNvSpPr>
          <p:nvPr>
            <p:ph idx="1"/>
          </p:nvPr>
        </p:nvSpPr>
        <p:spPr/>
        <p:txBody>
          <a:bodyPr>
            <a:normAutofit/>
          </a:bodyPr>
          <a:lstStyle/>
          <a:p>
            <a:r>
              <a:rPr lang="tr-TR" sz="2400" dirty="0"/>
              <a:t>Türk Hava Yolları’nda 2012 sonu itibarıyla toplam </a:t>
            </a:r>
            <a:r>
              <a:rPr lang="tr-TR" sz="2400" dirty="0" smtClean="0"/>
              <a:t>16.000 </a:t>
            </a:r>
            <a:r>
              <a:rPr lang="tr-TR" sz="2400" dirty="0"/>
              <a:t>kişi görev yapmaktadır. </a:t>
            </a:r>
            <a:endParaRPr lang="tr-TR" sz="2400" dirty="0" smtClean="0"/>
          </a:p>
          <a:p>
            <a:r>
              <a:rPr lang="tr-TR" sz="2400" dirty="0" smtClean="0"/>
              <a:t>Yaş </a:t>
            </a:r>
            <a:r>
              <a:rPr lang="tr-TR" sz="2400" dirty="0"/>
              <a:t>ortalaması 36 olan çalışanların %48’i kadın, %52’si ise erkektir. </a:t>
            </a:r>
            <a:endParaRPr lang="tr-TR" sz="2400" dirty="0" smtClean="0"/>
          </a:p>
          <a:p>
            <a:r>
              <a:rPr lang="tr-TR" sz="2400" dirty="0" smtClean="0"/>
              <a:t>Genç </a:t>
            </a:r>
            <a:r>
              <a:rPr lang="tr-TR" sz="2400" dirty="0"/>
              <a:t>bir insan kaynağına sahip olan Türk Hava Yolları, Avrupa’dan sonra dünyanın en iyi şirketi olma yolunda, geleceğe güvenle bakmaktadır.</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23</a:t>
            </a:fld>
            <a:endParaRPr lang="en-GB" altLang="en-US" dirty="0"/>
          </a:p>
        </p:txBody>
      </p:sp>
    </p:spTree>
    <p:extLst>
      <p:ext uri="{BB962C8B-B14F-4D97-AF65-F5344CB8AC3E}">
        <p14:creationId xmlns:p14="http://schemas.microsoft.com/office/powerpoint/2010/main" val="155812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Personelin sınıflandırılması</a:t>
            </a:r>
            <a:endParaRPr lang="tr-TR" dirty="0"/>
          </a:p>
        </p:txBody>
      </p:sp>
      <p:sp>
        <p:nvSpPr>
          <p:cNvPr id="3" name="İçerik Yer Tutucusu 2"/>
          <p:cNvSpPr>
            <a:spLocks noGrp="1"/>
          </p:cNvSpPr>
          <p:nvPr>
            <p:ph idx="1"/>
          </p:nvPr>
        </p:nvSpPr>
        <p:spPr/>
        <p:txBody>
          <a:bodyPr>
            <a:normAutofit/>
          </a:bodyPr>
          <a:lstStyle/>
          <a:p>
            <a:r>
              <a:rPr lang="tr-TR" sz="2400" dirty="0" smtClean="0"/>
              <a:t>Personel </a:t>
            </a:r>
            <a:r>
              <a:rPr lang="tr-TR" sz="2400" dirty="0"/>
              <a:t>görev alanlarına göre; </a:t>
            </a:r>
            <a:r>
              <a:rPr lang="tr-TR" sz="2400" dirty="0">
                <a:effectLst>
                  <a:outerShdw blurRad="38100" dist="38100" dir="2700000" algn="tl">
                    <a:srgbClr val="000000">
                      <a:alpha val="43137"/>
                    </a:srgbClr>
                  </a:outerShdw>
                </a:effectLst>
              </a:rPr>
              <a:t>kokpit</a:t>
            </a:r>
            <a:r>
              <a:rPr lang="tr-TR" sz="2400" dirty="0"/>
              <a:t>, </a:t>
            </a:r>
            <a:r>
              <a:rPr lang="tr-TR" sz="2400" dirty="0">
                <a:effectLst>
                  <a:outerShdw blurRad="38100" dist="38100" dir="2700000" algn="tl">
                    <a:srgbClr val="000000">
                      <a:alpha val="43137"/>
                    </a:srgbClr>
                  </a:outerShdw>
                </a:effectLst>
              </a:rPr>
              <a:t>kabin</a:t>
            </a:r>
            <a:r>
              <a:rPr lang="tr-TR" sz="2400" dirty="0"/>
              <a:t> ve </a:t>
            </a:r>
            <a:r>
              <a:rPr lang="tr-TR" sz="2400" dirty="0">
                <a:effectLst>
                  <a:outerShdw blurRad="38100" dist="38100" dir="2700000" algn="tl">
                    <a:srgbClr val="000000">
                      <a:alpha val="43137"/>
                    </a:srgbClr>
                  </a:outerShdw>
                </a:effectLst>
              </a:rPr>
              <a:t>yer personeli</a:t>
            </a:r>
            <a:r>
              <a:rPr lang="tr-TR" sz="2400" dirty="0"/>
              <a:t> olarak ayrılmaktadır. </a:t>
            </a:r>
            <a:endParaRPr lang="tr-TR" sz="2400" dirty="0" smtClean="0"/>
          </a:p>
          <a:p>
            <a:r>
              <a:rPr lang="tr-TR" sz="2400" dirty="0" smtClean="0"/>
              <a:t>Görev </a:t>
            </a:r>
            <a:r>
              <a:rPr lang="tr-TR" sz="2400" dirty="0"/>
              <a:t>yapan insan </a:t>
            </a:r>
            <a:r>
              <a:rPr lang="tr-TR" sz="2400" dirty="0" smtClean="0"/>
              <a:t>kaynağının %15’ini </a:t>
            </a:r>
            <a:r>
              <a:rPr lang="tr-TR" sz="2400" dirty="0"/>
              <a:t>kokpit personeli, </a:t>
            </a:r>
            <a:r>
              <a:rPr lang="tr-TR" sz="2400" dirty="0" smtClean="0"/>
              <a:t>(pilotlar)</a:t>
            </a:r>
          </a:p>
          <a:p>
            <a:r>
              <a:rPr lang="tr-TR" sz="2400" dirty="0" smtClean="0"/>
              <a:t>%</a:t>
            </a:r>
            <a:r>
              <a:rPr lang="tr-TR" sz="2400" dirty="0"/>
              <a:t>35’ini kabin personeli, </a:t>
            </a:r>
            <a:r>
              <a:rPr lang="tr-TR" sz="2400" dirty="0" smtClean="0"/>
              <a:t>(host ve hostesler)</a:t>
            </a:r>
          </a:p>
          <a:p>
            <a:r>
              <a:rPr lang="tr-TR" sz="2400" dirty="0" smtClean="0"/>
              <a:t>%50’isini </a:t>
            </a:r>
            <a:r>
              <a:rPr lang="tr-TR" sz="2400" dirty="0"/>
              <a:t>ise yer personeli oluşturmaktadır. </a:t>
            </a:r>
            <a:endParaRPr lang="tr-TR" sz="2400" dirty="0" smtClean="0"/>
          </a:p>
          <a:p>
            <a:r>
              <a:rPr lang="tr-TR" sz="2400" dirty="0" smtClean="0"/>
              <a:t>2012 </a:t>
            </a:r>
            <a:r>
              <a:rPr lang="tr-TR" sz="2400" dirty="0"/>
              <a:t>yılı itibarıyla ortalama tecrübe süresi 8,4 yıl olan Türk Hava Yolları’nda uçak başına düşen çalışan sayısı ise 79 olarak </a:t>
            </a:r>
            <a:r>
              <a:rPr lang="tr-TR" sz="2400" dirty="0" smtClean="0"/>
              <a:t>gerçekleşmiştir</a:t>
            </a:r>
          </a:p>
          <a:p>
            <a:r>
              <a:rPr lang="tr-TR" sz="2400" dirty="0" smtClean="0"/>
              <a:t>Yaş ortalaması 36’dır.</a:t>
            </a:r>
            <a:endParaRPr lang="tr-TR" sz="2400" dirty="0"/>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24</a:t>
            </a:fld>
            <a:endParaRPr lang="en-GB" altLang="en-US" dirty="0"/>
          </a:p>
        </p:txBody>
      </p:sp>
    </p:spTree>
    <p:extLst>
      <p:ext uri="{BB962C8B-B14F-4D97-AF65-F5344CB8AC3E}">
        <p14:creationId xmlns:p14="http://schemas.microsoft.com/office/powerpoint/2010/main" val="3358584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Eğitim durumuna göre dağılım</a:t>
            </a:r>
            <a:endParaRPr lang="tr-TR" dirty="0"/>
          </a:p>
        </p:txBody>
      </p:sp>
      <p:sp>
        <p:nvSpPr>
          <p:cNvPr id="3" name="İçerik Yer Tutucusu 2"/>
          <p:cNvSpPr>
            <a:spLocks noGrp="1"/>
          </p:cNvSpPr>
          <p:nvPr>
            <p:ph idx="1"/>
          </p:nvPr>
        </p:nvSpPr>
        <p:spPr/>
        <p:txBody>
          <a:bodyPr>
            <a:normAutofit/>
          </a:bodyPr>
          <a:lstStyle/>
          <a:p>
            <a:r>
              <a:rPr lang="tr-TR" sz="2400" dirty="0" smtClean="0"/>
              <a:t>İlköğretim %1</a:t>
            </a:r>
          </a:p>
          <a:p>
            <a:r>
              <a:rPr lang="tr-TR" sz="2400" dirty="0" smtClean="0"/>
              <a:t>Lise %28</a:t>
            </a:r>
          </a:p>
          <a:p>
            <a:r>
              <a:rPr lang="tr-TR" sz="2400" dirty="0" smtClean="0"/>
              <a:t>2  Yıllık yüksek öğretim %13</a:t>
            </a:r>
          </a:p>
          <a:p>
            <a:r>
              <a:rPr lang="tr-TR" sz="2400" dirty="0" smtClean="0"/>
              <a:t>4 yıllık yüksek öğretim %54</a:t>
            </a:r>
          </a:p>
          <a:p>
            <a:r>
              <a:rPr lang="tr-TR" sz="2400" dirty="0" smtClean="0"/>
              <a:t>Yüksek lisans %4</a:t>
            </a:r>
          </a:p>
          <a:p>
            <a:r>
              <a:rPr lang="tr-TR" sz="2400" dirty="0" smtClean="0"/>
              <a:t>Doktora %0,5 (yarım)</a:t>
            </a:r>
            <a:endParaRPr lang="tr-TR" sz="2400" dirty="0"/>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25</a:t>
            </a:fld>
            <a:endParaRPr lang="en-GB" altLang="en-US" dirty="0"/>
          </a:p>
        </p:txBody>
      </p:sp>
    </p:spTree>
    <p:extLst>
      <p:ext uri="{BB962C8B-B14F-4D97-AF65-F5344CB8AC3E}">
        <p14:creationId xmlns:p14="http://schemas.microsoft.com/office/powerpoint/2010/main" val="6121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Kurum Kültürü</a:t>
            </a:r>
            <a:endParaRPr lang="tr-TR" dirty="0"/>
          </a:p>
        </p:txBody>
      </p:sp>
      <p:sp>
        <p:nvSpPr>
          <p:cNvPr id="3" name="İçerik Yer Tutucusu 2"/>
          <p:cNvSpPr>
            <a:spLocks noGrp="1"/>
          </p:cNvSpPr>
          <p:nvPr>
            <p:ph idx="1"/>
          </p:nvPr>
        </p:nvSpPr>
        <p:spPr/>
        <p:txBody>
          <a:bodyPr/>
          <a:lstStyle/>
          <a:p>
            <a:r>
              <a:rPr lang="tr-TR" b="1" dirty="0" smtClean="0">
                <a:effectLst>
                  <a:outerShdw blurRad="38100" dist="38100" dir="2700000" algn="tl">
                    <a:srgbClr val="000000">
                      <a:alpha val="43137"/>
                    </a:srgbClr>
                  </a:outerShdw>
                </a:effectLst>
              </a:rPr>
              <a:t>Kurum kültürü ve ortak davranış </a:t>
            </a:r>
            <a:r>
              <a:rPr lang="tr-TR" b="1" dirty="0">
                <a:effectLst>
                  <a:outerShdw blurRad="38100" dist="38100" dir="2700000" algn="tl">
                    <a:srgbClr val="000000">
                      <a:alpha val="43137"/>
                    </a:srgbClr>
                  </a:outerShdw>
                </a:effectLst>
              </a:rPr>
              <a:t>geliştirme projesi</a:t>
            </a:r>
            <a:r>
              <a:rPr lang="tr-TR" dirty="0"/>
              <a:t>: çok sayıda atölye </a:t>
            </a:r>
            <a:r>
              <a:rPr lang="tr-TR" dirty="0" smtClean="0"/>
              <a:t>çalışması yapılmış, </a:t>
            </a:r>
            <a:r>
              <a:rPr lang="tr-TR" dirty="0"/>
              <a:t>mülakat ve toplantılar </a:t>
            </a:r>
            <a:r>
              <a:rPr lang="tr-TR" dirty="0" smtClean="0"/>
              <a:t>gerçekleştirilmiş bu uygulamanın sonucunda </a:t>
            </a:r>
            <a:r>
              <a:rPr lang="tr-TR" dirty="0"/>
              <a:t>Türk Hava Yolları’nın </a:t>
            </a:r>
            <a:r>
              <a:rPr lang="tr-TR" dirty="0" smtClean="0"/>
              <a:t>kültürel değerleri ve ortak davranış kalıpları ortaya çıkarılmıştır.</a:t>
            </a:r>
          </a:p>
          <a:p>
            <a:r>
              <a:rPr lang="tr-TR" dirty="0" smtClean="0"/>
              <a:t>Kurum kültürü ortak hareket etmeyi, aile ruhu oluşturmayı, müşteri memnuniyeti önemsemeyi ve kurumun kültürel değerlerini benimsemeyi amaçlar. </a:t>
            </a:r>
            <a:endParaRPr lang="tr-TR" dirty="0"/>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26</a:t>
            </a:fld>
            <a:endParaRPr lang="en-GB" altLang="en-US" dirty="0"/>
          </a:p>
        </p:txBody>
      </p:sp>
    </p:spTree>
    <p:extLst>
      <p:ext uri="{BB962C8B-B14F-4D97-AF65-F5344CB8AC3E}">
        <p14:creationId xmlns:p14="http://schemas.microsoft.com/office/powerpoint/2010/main" val="1623781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Örgüt yapısı (2012)</a:t>
            </a:r>
            <a:endParaRPr lang="tr-TR" dirty="0"/>
          </a:p>
        </p:txBody>
      </p:sp>
      <p:sp>
        <p:nvSpPr>
          <p:cNvPr id="3" name="İçerik Yer Tutucusu 2"/>
          <p:cNvSpPr>
            <a:spLocks noGrp="1"/>
          </p:cNvSpPr>
          <p:nvPr>
            <p:ph idx="1"/>
          </p:nvPr>
        </p:nvSpPr>
        <p:spPr/>
        <p:txBody>
          <a:bodyPr/>
          <a:lstStyle/>
          <a:p>
            <a:endParaRPr lang="tr-TR" dirty="0"/>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27</a:t>
            </a:fld>
            <a:endParaRPr lang="en-GB"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3492"/>
            <a:ext cx="9144000" cy="5634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699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546099" y="364663"/>
            <a:ext cx="8051801" cy="897467"/>
          </a:xfrm>
        </p:spPr>
        <p:txBody>
          <a:bodyPr/>
          <a:lstStyle/>
          <a:p>
            <a:r>
              <a:rPr lang="tr-TR" dirty="0" smtClean="0"/>
              <a:t>Örgüt Yapısı - Organigram</a:t>
            </a:r>
            <a:endParaRPr lang="tr-TR" dirty="0"/>
          </a:p>
        </p:txBody>
      </p:sp>
      <p:sp>
        <p:nvSpPr>
          <p:cNvPr id="3" name="İçerik Yer Tutucusu 2"/>
          <p:cNvSpPr>
            <a:spLocks noGrp="1"/>
          </p:cNvSpPr>
          <p:nvPr>
            <p:ph idx="1"/>
          </p:nvPr>
        </p:nvSpPr>
        <p:spPr/>
        <p:txBody>
          <a:bodyPr/>
          <a:lstStyle/>
          <a:p>
            <a:endParaRPr lang="tr-TR" dirty="0"/>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28</a:t>
            </a:fld>
            <a:endParaRPr lang="en-GB"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2130"/>
            <a:ext cx="9144000" cy="559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505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İşletme SP’sinden İnsan Kaynaklarının SP’sine</a:t>
            </a:r>
            <a:endParaRPr lang="tr-TR" dirty="0"/>
          </a:p>
        </p:txBody>
      </p:sp>
      <p:sp>
        <p:nvSpPr>
          <p:cNvPr id="3" name="İçerik Yer Tutucusu 2"/>
          <p:cNvSpPr>
            <a:spLocks noGrp="1"/>
          </p:cNvSpPr>
          <p:nvPr>
            <p:ph idx="1"/>
          </p:nvPr>
        </p:nvSpPr>
        <p:spPr/>
        <p:txBody>
          <a:bodyPr/>
          <a:lstStyle/>
          <a:p>
            <a:r>
              <a:rPr lang="tr-TR" dirty="0" smtClean="0"/>
              <a:t>Havacılık işletmelerinin bir bölümü oldukça büyük kuruluşlardır. THY gibi ulusal hava işletmeleri kuruma özgü stratejik planların yanında İnsan Kaynakları Birimleri için daha özel stratejik planlar hazırlar.</a:t>
            </a:r>
          </a:p>
          <a:p>
            <a:r>
              <a:rPr lang="tr-TR" dirty="0" smtClean="0"/>
              <a:t>İK stratejik planları işletmenin SP’si ile uyumlu, fakat onu açan, genişleten ve ayrıntılandıran bir özelliğe sahiptir. </a:t>
            </a:r>
          </a:p>
          <a:p>
            <a:r>
              <a:rPr lang="tr-TR" dirty="0" smtClean="0"/>
              <a:t>İK Stratejik Planları birimin ne yapacağı, nasıl yapacağı, ne zaman yapacağı ve kimlerden yararlanacağı gibi konularda çalışanlara kılavuzluk eder. Bir yol haritasıdır.</a:t>
            </a:r>
          </a:p>
          <a:p>
            <a:r>
              <a:rPr lang="tr-TR" dirty="0" smtClean="0"/>
              <a:t>İletmenin stratejik planı ve birimin stratejik planı çalışanların seçilmesi, eğitilmesi, geliştirilmesi ve etkinliklerinin sağlanması için ortak normlar ve değerler belirler. </a:t>
            </a:r>
          </a:p>
          <a:p>
            <a:r>
              <a:rPr lang="tr-TR" dirty="0" smtClean="0"/>
              <a:t>İşletmenin Stratejik planı genel, birimin stratejik planı daha özeldir ve hedefleri </a:t>
            </a:r>
            <a:r>
              <a:rPr lang="tr-TR" smtClean="0"/>
              <a:t>daha ayrıntılı hale getirmiştir. </a:t>
            </a:r>
            <a:endParaRPr lang="tr-TR" dirty="0"/>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29</a:t>
            </a:fld>
            <a:endParaRPr lang="en-GB" altLang="en-US" dirty="0"/>
          </a:p>
        </p:txBody>
      </p:sp>
    </p:spTree>
    <p:extLst>
      <p:ext uri="{BB962C8B-B14F-4D97-AF65-F5344CB8AC3E}">
        <p14:creationId xmlns:p14="http://schemas.microsoft.com/office/powerpoint/2010/main" val="210298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THY’de Vizyon (2012)</a:t>
            </a:r>
            <a:endParaRPr lang="tr-TR" dirty="0"/>
          </a:p>
        </p:txBody>
      </p:sp>
      <p:sp>
        <p:nvSpPr>
          <p:cNvPr id="3" name="İçerik Yer Tutucusu 2"/>
          <p:cNvSpPr>
            <a:spLocks noGrp="1"/>
          </p:cNvSpPr>
          <p:nvPr>
            <p:ph idx="1"/>
          </p:nvPr>
        </p:nvSpPr>
        <p:spPr>
          <a:xfrm>
            <a:off x="609598" y="1545466"/>
            <a:ext cx="8051801" cy="4495898"/>
          </a:xfrm>
        </p:spPr>
        <p:txBody>
          <a:bodyPr>
            <a:noAutofit/>
          </a:bodyPr>
          <a:lstStyle/>
          <a:p>
            <a:pPr marL="0" indent="0" algn="just">
              <a:buNone/>
            </a:pPr>
            <a:r>
              <a:rPr lang="tr-TR" sz="1900" dirty="0"/>
              <a:t>Ortaklığın uzun menzilli uçuş ağı </a:t>
            </a:r>
            <a:r>
              <a:rPr lang="tr-TR" sz="1900" dirty="0" smtClean="0"/>
              <a:t>yapısını </a:t>
            </a:r>
            <a:r>
              <a:rPr lang="tr-TR" sz="1900" dirty="0"/>
              <a:t>büyüterek, küresel havayolu şirketi kimliğini </a:t>
            </a:r>
            <a:r>
              <a:rPr lang="tr-TR" sz="1900" dirty="0" smtClean="0"/>
              <a:t>geliştirmek •Ortaklığın </a:t>
            </a:r>
            <a:r>
              <a:rPr lang="tr-TR" sz="1900" dirty="0"/>
              <a:t>teknik bakım ünitesini, </a:t>
            </a:r>
            <a:r>
              <a:rPr lang="tr-TR" sz="1900" dirty="0" smtClean="0"/>
              <a:t>bölgesinde </a:t>
            </a:r>
            <a:r>
              <a:rPr lang="tr-TR" sz="1900" dirty="0"/>
              <a:t>önemli bir teknik bakım üssü haline getirerek teknik bakım hizmetleri sağlayıcısı olma kimliğini geliştirmek •Ortaklığın yer hizmetleri ve uçuş eğitimi dâhil stratejik önemi olan her türlü sivil havacılık hizmeti alanında hizmet sağlayıcısı olma kimliğini geliştirmek •Ortaklığın yurt içi hava taşımacılığındaki lider konumunu muhafaza etmek •Ortaklığın yurt dışındaki imajını geliştirecek ve pazarlama imkânlarını yükseltecek şekilde kendi uçuş ağını tamamlayacak küresel bir havayolu ittifakı ile işbirliğine girerek kesintisiz ve kaliteli uçuş hizmeti sunmasını sağlamak •İstanbul’u önemli bir uçuş merkezi </a:t>
            </a:r>
            <a:r>
              <a:rPr lang="tr-TR" sz="1900" dirty="0" smtClean="0"/>
              <a:t>haline </a:t>
            </a:r>
            <a:r>
              <a:rPr lang="tr-TR" sz="1900" dirty="0"/>
              <a:t>getirmek </a:t>
            </a:r>
            <a:r>
              <a:rPr lang="tr-TR" sz="1900" dirty="0" smtClean="0"/>
              <a:t>•Sivil </a:t>
            </a:r>
            <a:r>
              <a:rPr lang="tr-TR" sz="1900" dirty="0"/>
              <a:t>Hava </a:t>
            </a:r>
            <a:r>
              <a:rPr lang="tr-TR" sz="1900" dirty="0" smtClean="0"/>
              <a:t>Taşımacılığı </a:t>
            </a:r>
            <a:r>
              <a:rPr lang="tr-TR" sz="1900" dirty="0"/>
              <a:t>sektöründe Türkiye Cumhuriyeti Devleti’nin Bayrak Taşıyıcısı kimliğiyle; uçuş emniyeti, güvenilirliği, ürün yelpazesi, hizmet kalitesi ve rekabetçi konumu ile tercih edilen, Avrupa’nın önde gelen ve küresel ölçekte faal bir havayolu olmak.</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3</a:t>
            </a:fld>
            <a:endParaRPr lang="en-GB" altLang="en-US" dirty="0"/>
          </a:p>
        </p:txBody>
      </p:sp>
    </p:spTree>
    <p:extLst>
      <p:ext uri="{BB962C8B-B14F-4D97-AF65-F5344CB8AC3E}">
        <p14:creationId xmlns:p14="http://schemas.microsoft.com/office/powerpoint/2010/main" val="328275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THY’de Misyon (2012)</a:t>
            </a:r>
            <a:endParaRPr lang="tr-TR" dirty="0"/>
          </a:p>
        </p:txBody>
      </p:sp>
      <p:sp>
        <p:nvSpPr>
          <p:cNvPr id="3" name="İçerik Yer Tutucusu 2"/>
          <p:cNvSpPr>
            <a:spLocks noGrp="1"/>
          </p:cNvSpPr>
          <p:nvPr>
            <p:ph idx="1"/>
          </p:nvPr>
        </p:nvSpPr>
        <p:spPr/>
        <p:txBody>
          <a:bodyPr>
            <a:noAutofit/>
          </a:bodyPr>
          <a:lstStyle/>
          <a:p>
            <a:r>
              <a:rPr lang="tr-TR" sz="2200" dirty="0" smtClean="0"/>
              <a:t>•</a:t>
            </a:r>
            <a:r>
              <a:rPr lang="tr-TR" sz="2200" dirty="0"/>
              <a:t>Sektör ortalamalarının üstündeki </a:t>
            </a:r>
            <a:r>
              <a:rPr lang="tr-TR" sz="2200" u="sng" dirty="0"/>
              <a:t>büyüme trendinin </a:t>
            </a:r>
            <a:r>
              <a:rPr lang="tr-TR" sz="2200" dirty="0"/>
              <a:t>sürdürülmesi •</a:t>
            </a:r>
            <a:r>
              <a:rPr lang="tr-TR" sz="2200" u="sng" dirty="0"/>
              <a:t>Sıfırlanmış kaza </a:t>
            </a:r>
            <a:r>
              <a:rPr lang="tr-TR" sz="2200" dirty="0"/>
              <a:t>ve kırımı •Dünyada parmakla gösterilen </a:t>
            </a:r>
            <a:r>
              <a:rPr lang="tr-TR" sz="2200" u="sng" dirty="0"/>
              <a:t>hizmet anlayışı </a:t>
            </a:r>
            <a:r>
              <a:rPr lang="tr-TR" sz="2200" dirty="0"/>
              <a:t>•Düşük maliyetli taşıyıcılara denk </a:t>
            </a:r>
            <a:r>
              <a:rPr lang="tr-TR" sz="2200" u="sng" dirty="0"/>
              <a:t>birim maliyetleri </a:t>
            </a:r>
            <a:r>
              <a:rPr lang="tr-TR" sz="2200" dirty="0"/>
              <a:t>•Sektör ortalamalarının altında </a:t>
            </a:r>
            <a:r>
              <a:rPr lang="tr-TR" sz="2200" u="sng" dirty="0"/>
              <a:t>satış ve dağıtım giderleri</a:t>
            </a:r>
            <a:r>
              <a:rPr lang="tr-TR" sz="2200" dirty="0"/>
              <a:t> •</a:t>
            </a:r>
            <a:r>
              <a:rPr lang="tr-TR" sz="2200" u="sng" dirty="0"/>
              <a:t>Rezervasyon, biletleme ve uçağa biniş işlemlerini kendisi yapan </a:t>
            </a:r>
            <a:r>
              <a:rPr lang="tr-TR" sz="2200" dirty="0"/>
              <a:t>sadık müşterileri •Kurumdan elde edeceği yararın yarattığı katma değerle orantılı olduğunu bilen ve </a:t>
            </a:r>
            <a:r>
              <a:rPr lang="tr-TR" sz="2200" b="1" u="sng" dirty="0">
                <a:solidFill>
                  <a:srgbClr val="FF0000"/>
                </a:solidFill>
              </a:rPr>
              <a:t>kendini geliştiren personel yapısı </a:t>
            </a:r>
            <a:r>
              <a:rPr lang="tr-TR" sz="2200" dirty="0"/>
              <a:t>•Üyesi bulunduğu “Star İttifak” ortaklarına iş yaratan ve onların sunduğu potansiyelden iş çıkaran </a:t>
            </a:r>
            <a:r>
              <a:rPr lang="tr-TR" sz="2200" u="sng" dirty="0"/>
              <a:t>ticari ataklık </a:t>
            </a:r>
            <a:r>
              <a:rPr lang="tr-TR" sz="2200" dirty="0"/>
              <a:t>•Hissedarlarının ve tüm fayda sahiplerinin menfaatini birlikte gözeten </a:t>
            </a:r>
            <a:r>
              <a:rPr lang="tr-TR" sz="2200" u="sng" dirty="0"/>
              <a:t>modern yönetişim ilkelerini </a:t>
            </a:r>
            <a:r>
              <a:rPr lang="tr-TR" sz="2200" dirty="0"/>
              <a:t>benimsemiş yönetimi </a:t>
            </a:r>
            <a:r>
              <a:rPr lang="tr-TR" sz="2200" b="1" u="sng" dirty="0"/>
              <a:t>ile belirginleşen bir havayolu olmak</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4</a:t>
            </a:fld>
            <a:endParaRPr lang="en-GB" altLang="en-US" dirty="0"/>
          </a:p>
        </p:txBody>
      </p:sp>
    </p:spTree>
    <p:extLst>
      <p:ext uri="{BB962C8B-B14F-4D97-AF65-F5344CB8AC3E}">
        <p14:creationId xmlns:p14="http://schemas.microsoft.com/office/powerpoint/2010/main" val="275183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Değerler (2012)</a:t>
            </a:r>
            <a:endParaRPr lang="tr-TR" dirty="0"/>
          </a:p>
        </p:txBody>
      </p:sp>
      <p:sp>
        <p:nvSpPr>
          <p:cNvPr id="3" name="İçerik Yer Tutucusu 2"/>
          <p:cNvSpPr>
            <a:spLocks noGrp="1"/>
          </p:cNvSpPr>
          <p:nvPr>
            <p:ph idx="1"/>
          </p:nvPr>
        </p:nvSpPr>
        <p:spPr/>
        <p:txBody>
          <a:bodyPr>
            <a:normAutofit/>
          </a:bodyPr>
          <a:lstStyle/>
          <a:p>
            <a:r>
              <a:rPr lang="tr-TR" sz="2600" dirty="0"/>
              <a:t>Ekip </a:t>
            </a:r>
            <a:r>
              <a:rPr lang="tr-TR" sz="2600" dirty="0" smtClean="0"/>
              <a:t>çalışması yapma ve ekibe uyum gösterme </a:t>
            </a:r>
          </a:p>
          <a:p>
            <a:r>
              <a:rPr lang="tr-TR" sz="2600" dirty="0" smtClean="0"/>
              <a:t>Misafir perverlik </a:t>
            </a:r>
          </a:p>
          <a:p>
            <a:r>
              <a:rPr lang="tr-TR" sz="2600" dirty="0" smtClean="0"/>
              <a:t>Çeviklik </a:t>
            </a:r>
          </a:p>
          <a:p>
            <a:r>
              <a:rPr lang="tr-TR" sz="2600" dirty="0" smtClean="0"/>
              <a:t>Aile duygusuyla hareket etme</a:t>
            </a:r>
          </a:p>
          <a:p>
            <a:r>
              <a:rPr lang="tr-TR" sz="2600" dirty="0" smtClean="0"/>
              <a:t>İnsanlara güven verme, emniyet hissini yaşatma</a:t>
            </a:r>
            <a:endParaRPr lang="tr-TR" sz="2600" dirty="0"/>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5</a:t>
            </a:fld>
            <a:endParaRPr lang="en-GB" altLang="en-US" dirty="0"/>
          </a:p>
        </p:txBody>
      </p:sp>
    </p:spTree>
    <p:extLst>
      <p:ext uri="{BB962C8B-B14F-4D97-AF65-F5344CB8AC3E}">
        <p14:creationId xmlns:p14="http://schemas.microsoft.com/office/powerpoint/2010/main" val="122619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THY’nin Stratejileri-1</a:t>
            </a:r>
            <a:endParaRPr lang="tr-TR" dirty="0"/>
          </a:p>
        </p:txBody>
      </p:sp>
      <p:sp>
        <p:nvSpPr>
          <p:cNvPr id="3" name="İçerik Yer Tutucusu 2"/>
          <p:cNvSpPr>
            <a:spLocks noGrp="1"/>
          </p:cNvSpPr>
          <p:nvPr>
            <p:ph idx="1"/>
          </p:nvPr>
        </p:nvSpPr>
        <p:spPr/>
        <p:txBody>
          <a:bodyPr>
            <a:normAutofit/>
          </a:bodyPr>
          <a:lstStyle/>
          <a:p>
            <a:pPr marL="0" indent="0" algn="just">
              <a:buNone/>
            </a:pPr>
            <a:r>
              <a:rPr lang="tr-TR" sz="2000" dirty="0" smtClean="0"/>
              <a:t>Türk </a:t>
            </a:r>
            <a:r>
              <a:rPr lang="tr-TR" sz="2000" dirty="0"/>
              <a:t>Hava Yolları, büyürken </a:t>
            </a:r>
            <a:r>
              <a:rPr lang="tr-TR" sz="2000" b="1" u="sng" dirty="0" smtClean="0"/>
              <a:t>kârlılığını </a:t>
            </a:r>
            <a:r>
              <a:rPr lang="tr-TR" sz="2000" b="1" u="sng" dirty="0"/>
              <a:t>artırabilmek </a:t>
            </a:r>
            <a:r>
              <a:rPr lang="tr-TR" sz="2000" dirty="0"/>
              <a:t>ve kapasite artışını karşılayacak </a:t>
            </a:r>
            <a:r>
              <a:rPr lang="tr-TR" sz="2000" b="1" u="sng" dirty="0"/>
              <a:t>yolcu artışını sağlamak </a:t>
            </a:r>
            <a:r>
              <a:rPr lang="tr-TR" sz="2000" dirty="0"/>
              <a:t>için etkin </a:t>
            </a:r>
            <a:r>
              <a:rPr lang="tr-TR" sz="2000" b="1" u="sng" dirty="0"/>
              <a:t>network ve pazarlama stratejileri</a:t>
            </a:r>
            <a:r>
              <a:rPr lang="tr-TR" sz="2000" dirty="0"/>
              <a:t> izlemektedir. Dünyada 5. büyük network’e sahip havayolu olmuştur. 2012 yılı, 34 yeni hat ile en çok hat açılan yıldır. İstanbul, coğrafi olarak diğer potansiyel transfer noktalarına göre; daha kısa mesafede bağlantı verebilmektedir. İstanbul’un doğu ile batının merkezinde olması ve </a:t>
            </a:r>
            <a:r>
              <a:rPr lang="tr-TR" sz="2000" b="1" u="sng" dirty="0"/>
              <a:t>dar gövde filo kullanımına olanak sağlaması ciddi maliyet avantajı getirerek </a:t>
            </a:r>
            <a:r>
              <a:rPr lang="tr-TR" sz="2000" dirty="0"/>
              <a:t>rekabet üstünlüğü sağlamaktadır. Havacılığın hızla büyüdüğü </a:t>
            </a:r>
            <a:r>
              <a:rPr lang="tr-TR" sz="2000" b="1" u="sng" dirty="0"/>
              <a:t>Afrika bölgesinde, Türk Hava Yolları’nın büyüme planları</a:t>
            </a:r>
            <a:r>
              <a:rPr lang="tr-TR" sz="2000" dirty="0"/>
              <a:t> da devam etmektedir. 2012 yılsonu itibarıyla, kıtada 23 ülke ve 33 havalimanına uçulmaktadır. </a:t>
            </a:r>
            <a:r>
              <a:rPr lang="tr-TR" sz="2000" b="1" u="sng" dirty="0"/>
              <a:t>Planlanan 10 yeni nokta ile Afrika’yı dünyaya bağlayan ana taşıyıcı olma yolunda adımlar </a:t>
            </a:r>
            <a:r>
              <a:rPr lang="tr-TR" sz="2000" dirty="0"/>
              <a:t>atılmaktadır.</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6</a:t>
            </a:fld>
            <a:endParaRPr lang="en-GB" altLang="en-US" dirty="0"/>
          </a:p>
        </p:txBody>
      </p:sp>
    </p:spTree>
    <p:extLst>
      <p:ext uri="{BB962C8B-B14F-4D97-AF65-F5344CB8AC3E}">
        <p14:creationId xmlns:p14="http://schemas.microsoft.com/office/powerpoint/2010/main" val="320766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THY’nin Stratejileri-2</a:t>
            </a:r>
            <a:endParaRPr lang="tr-TR" dirty="0"/>
          </a:p>
        </p:txBody>
      </p:sp>
      <p:sp>
        <p:nvSpPr>
          <p:cNvPr id="3" name="İçerik Yer Tutucusu 2"/>
          <p:cNvSpPr>
            <a:spLocks noGrp="1"/>
          </p:cNvSpPr>
          <p:nvPr>
            <p:ph idx="1"/>
          </p:nvPr>
        </p:nvSpPr>
        <p:spPr/>
        <p:txBody>
          <a:bodyPr/>
          <a:lstStyle/>
          <a:p>
            <a:r>
              <a:rPr lang="tr-TR" b="1" u="sng" dirty="0"/>
              <a:t>Bireye saygı </a:t>
            </a:r>
            <a:r>
              <a:rPr lang="tr-TR" dirty="0"/>
              <a:t>ve </a:t>
            </a:r>
            <a:r>
              <a:rPr lang="tr-TR" b="1" u="sng" dirty="0"/>
              <a:t>sonsuz müşteri memnuniyeti </a:t>
            </a:r>
            <a:r>
              <a:rPr lang="tr-TR" dirty="0"/>
              <a:t>ilkelerini benimsemiştir. Genç, teknolojik ve güvenilir filosu ile dikkat çeken Türk Hava Yolları; müşteri memnuniyetine getirdiği yenilikçi yaklaşımlarla dünya çapında tercih edilen öncü bir havayolu markasına dönüşmektedir. 2012 yılında, </a:t>
            </a:r>
            <a:r>
              <a:rPr lang="tr-TR" b="1" dirty="0">
                <a:effectLst>
                  <a:outerShdw blurRad="38100" dist="38100" dir="2700000" algn="tl">
                    <a:srgbClr val="000000">
                      <a:alpha val="43137"/>
                    </a:srgbClr>
                  </a:outerShdw>
                </a:effectLst>
              </a:rPr>
              <a:t>9.000.000 uluslararası yolcu</a:t>
            </a:r>
            <a:r>
              <a:rPr lang="tr-TR" dirty="0"/>
              <a:t>, Türk Hava Yolları tarafından bir noktadan gelip yine uluslararası bir noktaya gitmek üzere İstanbul üzerinden taşınmıştır. Bu sayı, 2011 yılına göre %44 daha fazladır. İstanbul; </a:t>
            </a:r>
            <a:r>
              <a:rPr lang="tr-TR" dirty="0" err="1"/>
              <a:t>Hub&amp;Spoke</a:t>
            </a:r>
            <a:r>
              <a:rPr lang="tr-TR" dirty="0"/>
              <a:t> ile Doğu ve Batı arasında seyahat eden yolcularına en iyi dinlenme ve bekleme salonları sunmaktadır. Coğrafi konum avantajı, </a:t>
            </a:r>
            <a:r>
              <a:rPr lang="tr-TR" b="1" u="sng" dirty="0"/>
              <a:t>krize karşı aldığı tedbirler ve maliyet azaltıcı politikalar</a:t>
            </a:r>
            <a:r>
              <a:rPr lang="tr-TR" dirty="0"/>
              <a:t>, düşük operasyon maliyetine karşılık yüksek hizmet kalitesi, müşteri memnuniyetine verdiği önem, </a:t>
            </a:r>
            <a:r>
              <a:rPr lang="tr-TR" b="1" u="sng" dirty="0"/>
              <a:t>başarılı iştirakleşme çalışmaları</a:t>
            </a:r>
            <a:r>
              <a:rPr lang="tr-TR" dirty="0"/>
              <a:t>, </a:t>
            </a:r>
            <a:r>
              <a:rPr lang="tr-TR" b="1" u="sng" dirty="0"/>
              <a:t>güçlü network yapısı ve organik büyüme stratejileri </a:t>
            </a:r>
            <a:r>
              <a:rPr lang="tr-TR" dirty="0"/>
              <a:t>ile son yıllarda büyük atılım gösteren Türk Hava Yolları, bugün </a:t>
            </a:r>
            <a:r>
              <a:rPr lang="tr-TR" b="1" u="sng" dirty="0"/>
              <a:t>küresel bir marka olmuştur</a:t>
            </a:r>
            <a:r>
              <a:rPr lang="tr-TR" dirty="0"/>
              <a:t>.</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7</a:t>
            </a:fld>
            <a:endParaRPr lang="en-GB" altLang="en-US" dirty="0"/>
          </a:p>
        </p:txBody>
      </p:sp>
    </p:spTree>
    <p:extLst>
      <p:ext uri="{BB962C8B-B14F-4D97-AF65-F5344CB8AC3E}">
        <p14:creationId xmlns:p14="http://schemas.microsoft.com/office/powerpoint/2010/main" val="366840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THY Stratejileri-3</a:t>
            </a:r>
            <a:endParaRPr lang="tr-TR" dirty="0"/>
          </a:p>
        </p:txBody>
      </p:sp>
      <p:sp>
        <p:nvSpPr>
          <p:cNvPr id="3" name="İçerik Yer Tutucusu 2"/>
          <p:cNvSpPr>
            <a:spLocks noGrp="1"/>
          </p:cNvSpPr>
          <p:nvPr>
            <p:ph idx="1"/>
          </p:nvPr>
        </p:nvSpPr>
        <p:spPr/>
        <p:txBody>
          <a:bodyPr>
            <a:normAutofit/>
          </a:bodyPr>
          <a:lstStyle/>
          <a:p>
            <a:pPr marL="0" indent="0">
              <a:buNone/>
            </a:pPr>
            <a:r>
              <a:rPr lang="tr-TR" sz="2000" dirty="0"/>
              <a:t>2003’te 1 iştiraki bulunan THY, operasyonel başarısını kurumsal gelişimine de taşımış </a:t>
            </a:r>
            <a:r>
              <a:rPr lang="tr-TR" sz="2000" b="1" u="sng" dirty="0"/>
              <a:t>ve 12 iştiraki olan dev bir kurum </a:t>
            </a:r>
            <a:r>
              <a:rPr lang="tr-TR" sz="2000" dirty="0"/>
              <a:t>haline gelmiştir. Sektördeki başarısını artırmak üzere stratejik ortaklıklar kurmuş </a:t>
            </a:r>
            <a:r>
              <a:rPr lang="tr-TR" sz="2000" b="1" u="sng" dirty="0"/>
              <a:t>ve alt markalar oluşturmuştur</a:t>
            </a:r>
            <a:r>
              <a:rPr lang="tr-TR" sz="2000" dirty="0"/>
              <a:t>. Müşteri ile temas ettiği her noktada, sunduğu hizmetin her seviyesinde dünya hizmet kalite standartlarına göre hareket eden Türk Hava Yolları, </a:t>
            </a:r>
            <a:r>
              <a:rPr lang="tr-TR" sz="2000" b="1" u="sng" dirty="0"/>
              <a:t>güler yüzlü ve eğitimli personeli</a:t>
            </a:r>
            <a:r>
              <a:rPr lang="tr-TR" sz="2000" dirty="0"/>
              <a:t> ile tüm yolcularını uçaklarında ağırlarken, Türk misafirperverliğini tüm dünyaya tanıtmayı hedeflemektedir. Sosyal medyadaki etkin ve başarılı kampanyaların yanı sıra </a:t>
            </a:r>
            <a:r>
              <a:rPr lang="tr-TR" sz="2000" b="1" u="sng" dirty="0"/>
              <a:t>devam eden sponsorluk anlaşmaları ve dünya çapında ses getiren reklamlar </a:t>
            </a:r>
            <a:r>
              <a:rPr lang="tr-TR" sz="2000" dirty="0"/>
              <a:t>ile yeni marka yatırımları gerçekleştirilmiştir. Türk Hava Yolları, 40 milyar TL ciro hedefini yüksek kârlılıkla gerçekleştirmek ve artan </a:t>
            </a:r>
            <a:r>
              <a:rPr lang="tr-TR" sz="2000" b="1" u="sng" dirty="0"/>
              <a:t>maliyetlere karşı duyarlılığını azaltmak için maliyet yönetici projeler </a:t>
            </a:r>
            <a:r>
              <a:rPr lang="tr-TR" sz="2000" dirty="0"/>
              <a:t>de sürdürmektedir.</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8</a:t>
            </a:fld>
            <a:endParaRPr lang="en-GB" altLang="en-US" dirty="0"/>
          </a:p>
        </p:txBody>
      </p:sp>
    </p:spTree>
    <p:extLst>
      <p:ext uri="{BB962C8B-B14F-4D97-AF65-F5344CB8AC3E}">
        <p14:creationId xmlns:p14="http://schemas.microsoft.com/office/powerpoint/2010/main" val="2439728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Stratejik Uygulamalar</a:t>
            </a:r>
            <a:endParaRPr lang="tr-TR" dirty="0"/>
          </a:p>
        </p:txBody>
      </p:sp>
      <p:sp>
        <p:nvSpPr>
          <p:cNvPr id="3" name="İçerik Yer Tutucusu 2"/>
          <p:cNvSpPr>
            <a:spLocks noGrp="1"/>
          </p:cNvSpPr>
          <p:nvPr>
            <p:ph idx="1"/>
          </p:nvPr>
        </p:nvSpPr>
        <p:spPr/>
        <p:txBody>
          <a:bodyPr>
            <a:normAutofit/>
          </a:bodyPr>
          <a:lstStyle/>
          <a:p>
            <a:r>
              <a:rPr lang="tr-TR" sz="2000" dirty="0"/>
              <a:t>THY ilk havayolu ittifakı tecrübesini, 1990'lı yılların ikinci yarısında yaşamıştır. O yıllarda </a:t>
            </a:r>
            <a:r>
              <a:rPr lang="tr-TR" sz="2000" dirty="0" err="1"/>
              <a:t>Swiss</a:t>
            </a:r>
            <a:r>
              <a:rPr lang="tr-TR" sz="2000" dirty="0"/>
              <a:t> </a:t>
            </a:r>
            <a:r>
              <a:rPr lang="tr-TR" sz="2000" dirty="0" err="1"/>
              <a:t>Air'in</a:t>
            </a:r>
            <a:r>
              <a:rPr lang="tr-TR" sz="2000" dirty="0"/>
              <a:t> başını çekmekte olduğu </a:t>
            </a:r>
            <a:r>
              <a:rPr lang="tr-TR" sz="2000" dirty="0" err="1"/>
              <a:t>Qualiflyer</a:t>
            </a:r>
            <a:r>
              <a:rPr lang="tr-TR" sz="2000" dirty="0"/>
              <a:t> grubuna 31 Mart 1998 tarihinde üye olmuştur. •Bu kapsamda, THY'nin 1989 yılından beri sürdürmekte olduğu 'Sık Uçan Yolcu Programı' (</a:t>
            </a:r>
            <a:r>
              <a:rPr lang="tr-TR" sz="2000" dirty="0" err="1"/>
              <a:t>Frequent</a:t>
            </a:r>
            <a:r>
              <a:rPr lang="tr-TR" sz="2000" dirty="0"/>
              <a:t> </a:t>
            </a:r>
            <a:r>
              <a:rPr lang="tr-TR" sz="2000" dirty="0" err="1"/>
              <a:t>Flyer</a:t>
            </a:r>
            <a:r>
              <a:rPr lang="tr-TR" sz="2000" dirty="0"/>
              <a:t>), </a:t>
            </a:r>
            <a:r>
              <a:rPr lang="tr-TR" sz="2000" dirty="0" err="1"/>
              <a:t>Qualiflyer</a:t>
            </a:r>
            <a:r>
              <a:rPr lang="tr-TR" sz="2000" dirty="0"/>
              <a:t> ile birleştirilmiştir. Ancak bu ittifak denemesi hedeflendiği gibi gitmemiş, THY 2000 yılında gruptan ayrılmıştır. •Bu gelişmenin ardından, THY sık uçan yolcu programı yeniden yapılandırılmış ve yoluna '</a:t>
            </a:r>
            <a:r>
              <a:rPr lang="tr-TR" sz="2000" dirty="0" err="1"/>
              <a:t>Miles&amp;Smiles</a:t>
            </a:r>
            <a:r>
              <a:rPr lang="tr-TR" sz="2000" dirty="0"/>
              <a:t>' adı altında devam etmiştir. •THY'nin ikinci ittifak denemesi ise, ilkinden tam 10 yıl sonra gerçekleşmiş ve 1 Nisan 2008 tarihinde İstanbul'da imzalanan anlaşma ile şirket bu kez, Lufthansa'nın başını çektiği (SA) Star </a:t>
            </a:r>
            <a:r>
              <a:rPr lang="tr-TR" sz="2000" dirty="0" err="1"/>
              <a:t>Alliance’a</a:t>
            </a:r>
            <a:r>
              <a:rPr lang="tr-TR" sz="2000" dirty="0"/>
              <a:t> üye olmuştur.</a:t>
            </a:r>
          </a:p>
        </p:txBody>
      </p:sp>
      <p:sp>
        <p:nvSpPr>
          <p:cNvPr id="4" name="Altbilgi Yer Tutucusu 3"/>
          <p:cNvSpPr>
            <a:spLocks noGrp="1"/>
          </p:cNvSpPr>
          <p:nvPr>
            <p:ph type="ftr" sz="quarter" idx="11"/>
          </p:nvPr>
        </p:nvSpPr>
        <p:spPr/>
        <p:txBody>
          <a:bodyPr/>
          <a:lstStyle/>
          <a:p>
            <a:pPr>
              <a:defRPr/>
            </a:pPr>
            <a:r>
              <a:rPr lang="tr-TR" smtClean="0"/>
              <a:t>Prof. Dr. Hüner Şencan</a:t>
            </a:r>
            <a:endParaRPr lang="en-GB" dirty="0"/>
          </a:p>
        </p:txBody>
      </p:sp>
      <p:sp>
        <p:nvSpPr>
          <p:cNvPr id="5" name="Slayt Numarası Yer Tutucusu 4"/>
          <p:cNvSpPr>
            <a:spLocks noGrp="1"/>
          </p:cNvSpPr>
          <p:nvPr>
            <p:ph type="sldNum" sz="quarter" idx="12"/>
          </p:nvPr>
        </p:nvSpPr>
        <p:spPr/>
        <p:txBody>
          <a:bodyPr/>
          <a:lstStyle/>
          <a:p>
            <a:pPr>
              <a:defRPr/>
            </a:pPr>
            <a:fld id="{47131E8F-C707-4548-A4D5-68D1B59FA42C}" type="slidenum">
              <a:rPr lang="en-GB" altLang="en-US" smtClean="0"/>
              <a:pPr>
                <a:defRPr/>
              </a:pPr>
              <a:t>9</a:t>
            </a:fld>
            <a:endParaRPr lang="en-GB" altLang="en-US" dirty="0"/>
          </a:p>
        </p:txBody>
      </p:sp>
    </p:spTree>
    <p:extLst>
      <p:ext uri="{BB962C8B-B14F-4D97-AF65-F5344CB8AC3E}">
        <p14:creationId xmlns:p14="http://schemas.microsoft.com/office/powerpoint/2010/main" val="37170730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1333</TotalTime>
  <Words>2385</Words>
  <Application>Microsoft Office PowerPoint</Application>
  <PresentationFormat>On-screen Show (4:3)</PresentationFormat>
  <Paragraphs>170</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Trebuchet MS</vt:lpstr>
      <vt:lpstr>Wingdings 3</vt:lpstr>
      <vt:lpstr>Facet</vt:lpstr>
      <vt:lpstr>Havacılıkta İnsan Kaynakları  2 Strateji ve İnsan Kaynakları</vt:lpstr>
      <vt:lpstr>İşletmeler ve strateji</vt:lpstr>
      <vt:lpstr>THY’de Vizyon (2012)</vt:lpstr>
      <vt:lpstr>THY’de Misyon (2012)</vt:lpstr>
      <vt:lpstr>Değerler (2012)</vt:lpstr>
      <vt:lpstr>THY’nin Stratejileri-1</vt:lpstr>
      <vt:lpstr>THY’nin Stratejileri-2</vt:lpstr>
      <vt:lpstr>THY Stratejileri-3</vt:lpstr>
      <vt:lpstr>Stratejik Uygulamalar</vt:lpstr>
      <vt:lpstr>Stratejik Uygulamalar</vt:lpstr>
      <vt:lpstr>Strateji Uygulamaları</vt:lpstr>
      <vt:lpstr>Strateji uygulamaları</vt:lpstr>
      <vt:lpstr>Strateji Uygulamaları</vt:lpstr>
      <vt:lpstr>Hizmet Politikası</vt:lpstr>
      <vt:lpstr>Müşteri memnuniyeti politikası</vt:lpstr>
      <vt:lpstr>Ortaklıkları ve Rakipleri</vt:lpstr>
      <vt:lpstr>THY’nin güçlü yönleri</vt:lpstr>
      <vt:lpstr>THY’nin zayıf yönleri</vt:lpstr>
      <vt:lpstr>Fırsatlar</vt:lpstr>
      <vt:lpstr>Tehditler</vt:lpstr>
      <vt:lpstr>Diğer Hizmetleri</vt:lpstr>
      <vt:lpstr>Sponsorlukları</vt:lpstr>
      <vt:lpstr>Çalışanların demografik bilgileri</vt:lpstr>
      <vt:lpstr>Personelin sınıflandırılması</vt:lpstr>
      <vt:lpstr>Eğitim durumuna göre dağılım</vt:lpstr>
      <vt:lpstr>Kurum Kültürü</vt:lpstr>
      <vt:lpstr>Örgüt yapısı (2012)</vt:lpstr>
      <vt:lpstr>Örgüt Yapısı - Organigram</vt:lpstr>
      <vt:lpstr>İşletme SP’sinden İnsan Kaynaklarının SP’sine</vt:lpstr>
    </vt:vector>
  </TitlesOfParts>
  <Company>Clearly Presented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 Template</dc:title>
  <dc:creator>Presentation Magazine</dc:creator>
  <cp:lastModifiedBy>Hüner</cp:lastModifiedBy>
  <cp:revision>189</cp:revision>
  <dcterms:created xsi:type="dcterms:W3CDTF">2009-11-03T13:35:13Z</dcterms:created>
  <dcterms:modified xsi:type="dcterms:W3CDTF">2017-10-11T06:48:06Z</dcterms:modified>
</cp:coreProperties>
</file>